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Bold" charset="1" panose="00000800000000000000"/>
      <p:regular r:id="rId27"/>
    </p:embeddedFont>
    <p:embeddedFont>
      <p:font typeface="Poppins" charset="1" panose="00000500000000000000"/>
      <p:regular r:id="rId28"/>
    </p:embeddedFont>
    <p:embeddedFont>
      <p:font typeface="Poppins Italics" charset="1" panose="00000500000000000000"/>
      <p:regular r:id="rId29"/>
    </p:embeddedFont>
    <p:embeddedFont>
      <p:font typeface="Canva Sans Bold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jpeg" Type="http://schemas.openxmlformats.org/officeDocument/2006/relationships/image"/><Relationship Id="rId13" Target="../media/image12.jpe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59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2" Target="../media/image1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66.pn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.png" Type="http://schemas.openxmlformats.org/officeDocument/2006/relationships/image"/><Relationship Id="rId6" Target="../media/image67.pn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3.png" Type="http://schemas.openxmlformats.org/officeDocument/2006/relationships/image"/><Relationship Id="rId7" Target="../media/image34.jpeg" Type="http://schemas.openxmlformats.org/officeDocument/2006/relationships/image"/><Relationship Id="rId8" Target="../media/image35.jpe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72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3.pn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77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embeddings/oleObject1.bin" Type="http://schemas.openxmlformats.org/officeDocument/2006/relationships/oleObjec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kaggle.com/code/pythonafroz/vgg19-cnn-transfer-learning-for-fault-detection/notebook" TargetMode="External" Type="http://schemas.openxmlformats.org/officeDocument/2006/relationships/hyperlink"/><Relationship Id="rId11" Target="https://www.kaggle.com/code/pythonafroz/cnn-vgg16-used-for-solar-panel-fault-detection/notebook" TargetMode="External" Type="http://schemas.openxmlformats.org/officeDocument/2006/relationships/hyperlink"/><Relationship Id="rId12" Target="https://www.kaggle.com/datasets/pythonafroz/solar-panel-images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9.jpeg" Type="http://schemas.openxmlformats.org/officeDocument/2006/relationships/image"/><Relationship Id="rId9" Target="../media/image8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7.jpeg" Type="http://schemas.openxmlformats.org/officeDocument/2006/relationships/image"/><Relationship Id="rId16" Target="../media/image28.jpeg" Type="http://schemas.openxmlformats.org/officeDocument/2006/relationships/image"/><Relationship Id="rId17" Target="../media/image29.jpe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1.jpeg" Type="http://schemas.openxmlformats.org/officeDocument/2006/relationships/image"/><Relationship Id="rId20" Target="../media/image32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3.pn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3.png" Type="http://schemas.openxmlformats.org/officeDocument/2006/relationships/image"/><Relationship Id="rId7" Target="../media/image34.jpeg" Type="http://schemas.openxmlformats.org/officeDocument/2006/relationships/image"/><Relationship Id="rId8" Target="../media/image35.jpe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3.pn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15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54.pn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7875240" y="0"/>
                </a:moveTo>
                <a:lnTo>
                  <a:pt x="19641250" y="14000427"/>
                </a:lnTo>
                <a:lnTo>
                  <a:pt x="11766010" y="20618808"/>
                </a:lnTo>
                <a:lnTo>
                  <a:pt x="0" y="6618381"/>
                </a:lnTo>
                <a:lnTo>
                  <a:pt x="7875240" y="0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28106" y="-261054"/>
            <a:ext cx="8773766" cy="8907116"/>
            <a:chOff x="0" y="0"/>
            <a:chExt cx="80063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631" cy="812800"/>
            </a:xfrm>
            <a:custGeom>
              <a:avLst/>
              <a:gdLst/>
              <a:ahLst/>
              <a:cxnLst/>
              <a:rect r="r" b="b" t="t" l="l"/>
              <a:pathLst>
                <a:path h="812800" w="800631">
                  <a:moveTo>
                    <a:pt x="400316" y="0"/>
                  </a:moveTo>
                  <a:cubicBezTo>
                    <a:pt x="179227" y="0"/>
                    <a:pt x="0" y="181951"/>
                    <a:pt x="0" y="406400"/>
                  </a:cubicBezTo>
                  <a:cubicBezTo>
                    <a:pt x="0" y="630849"/>
                    <a:pt x="179227" y="812800"/>
                    <a:pt x="400316" y="812800"/>
                  </a:cubicBezTo>
                  <a:cubicBezTo>
                    <a:pt x="621404" y="812800"/>
                    <a:pt x="800631" y="630849"/>
                    <a:pt x="800631" y="406400"/>
                  </a:cubicBezTo>
                  <a:cubicBezTo>
                    <a:pt x="800631" y="181951"/>
                    <a:pt x="621404" y="0"/>
                    <a:pt x="4003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5059" y="85725"/>
              <a:ext cx="650513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1333500" y="-261054"/>
            <a:ext cx="6128450" cy="8157671"/>
          </a:xfrm>
          <a:custGeom>
            <a:avLst/>
            <a:gdLst/>
            <a:ahLst/>
            <a:cxnLst/>
            <a:rect r="r" b="b" t="t" l="l"/>
            <a:pathLst>
              <a:path h="8157671" w="6128450">
                <a:moveTo>
                  <a:pt x="6128450" y="0"/>
                </a:moveTo>
                <a:lnTo>
                  <a:pt x="0" y="0"/>
                </a:lnTo>
                <a:lnTo>
                  <a:pt x="0" y="8157671"/>
                </a:lnTo>
                <a:lnTo>
                  <a:pt x="6128450" y="8157671"/>
                </a:lnTo>
                <a:lnTo>
                  <a:pt x="61284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22494">
            <a:off x="2559406" y="1051475"/>
            <a:ext cx="3208141" cy="521323"/>
          </a:xfrm>
          <a:custGeom>
            <a:avLst/>
            <a:gdLst/>
            <a:ahLst/>
            <a:cxnLst/>
            <a:rect r="r" b="b" t="t" l="l"/>
            <a:pathLst>
              <a:path h="521323" w="3208141">
                <a:moveTo>
                  <a:pt x="0" y="0"/>
                </a:moveTo>
                <a:lnTo>
                  <a:pt x="3208141" y="0"/>
                </a:lnTo>
                <a:lnTo>
                  <a:pt x="3208141" y="521323"/>
                </a:lnTo>
                <a:lnTo>
                  <a:pt x="0" y="521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605974">
            <a:off x="13081115" y="9658709"/>
            <a:ext cx="5194246" cy="979108"/>
          </a:xfrm>
          <a:custGeom>
            <a:avLst/>
            <a:gdLst/>
            <a:ahLst/>
            <a:cxnLst/>
            <a:rect r="r" b="b" t="t" l="l"/>
            <a:pathLst>
              <a:path h="979108" w="5194246">
                <a:moveTo>
                  <a:pt x="0" y="0"/>
                </a:moveTo>
                <a:lnTo>
                  <a:pt x="5194246" y="0"/>
                </a:lnTo>
                <a:lnTo>
                  <a:pt x="5194246" y="979108"/>
                </a:lnTo>
                <a:lnTo>
                  <a:pt x="0" y="97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844" t="0" r="0" b="-45422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90707">
            <a:off x="16726099" y="5846853"/>
            <a:ext cx="1035164" cy="6183994"/>
          </a:xfrm>
          <a:custGeom>
            <a:avLst/>
            <a:gdLst/>
            <a:ahLst/>
            <a:cxnLst/>
            <a:rect r="r" b="b" t="t" l="l"/>
            <a:pathLst>
              <a:path h="6183994" w="1035164">
                <a:moveTo>
                  <a:pt x="0" y="0"/>
                </a:moveTo>
                <a:lnTo>
                  <a:pt x="1035164" y="0"/>
                </a:lnTo>
                <a:lnTo>
                  <a:pt x="1035164" y="6183994"/>
                </a:lnTo>
                <a:lnTo>
                  <a:pt x="0" y="6183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22419" r="-317628" b="-1105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39075">
            <a:off x="16112858" y="9349690"/>
            <a:ext cx="3208141" cy="521323"/>
          </a:xfrm>
          <a:custGeom>
            <a:avLst/>
            <a:gdLst/>
            <a:ahLst/>
            <a:cxnLst/>
            <a:rect r="r" b="b" t="t" l="l"/>
            <a:pathLst>
              <a:path h="521323" w="3208141">
                <a:moveTo>
                  <a:pt x="0" y="0"/>
                </a:moveTo>
                <a:lnTo>
                  <a:pt x="3208141" y="0"/>
                </a:lnTo>
                <a:lnTo>
                  <a:pt x="3208141" y="521323"/>
                </a:lnTo>
                <a:lnTo>
                  <a:pt x="0" y="521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31603" y="7652795"/>
            <a:ext cx="2015584" cy="2015584"/>
          </a:xfrm>
          <a:custGeom>
            <a:avLst/>
            <a:gdLst/>
            <a:ahLst/>
            <a:cxnLst/>
            <a:rect r="r" b="b" t="t" l="l"/>
            <a:pathLst>
              <a:path h="2015584" w="2015584">
                <a:moveTo>
                  <a:pt x="0" y="0"/>
                </a:moveTo>
                <a:lnTo>
                  <a:pt x="2015584" y="0"/>
                </a:lnTo>
                <a:lnTo>
                  <a:pt x="2015584" y="2015584"/>
                </a:lnTo>
                <a:lnTo>
                  <a:pt x="0" y="201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37076" y="8963920"/>
            <a:ext cx="3189054" cy="518221"/>
          </a:xfrm>
          <a:custGeom>
            <a:avLst/>
            <a:gdLst/>
            <a:ahLst/>
            <a:cxnLst/>
            <a:rect r="r" b="b" t="t" l="l"/>
            <a:pathLst>
              <a:path h="518221" w="3189054">
                <a:moveTo>
                  <a:pt x="0" y="0"/>
                </a:moveTo>
                <a:lnTo>
                  <a:pt x="3189054" y="0"/>
                </a:lnTo>
                <a:lnTo>
                  <a:pt x="3189054" y="518221"/>
                </a:lnTo>
                <a:lnTo>
                  <a:pt x="0" y="518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895910"/>
            <a:ext cx="5166995" cy="516699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03386" y="0"/>
                  </a:moveTo>
                  <a:lnTo>
                    <a:pt x="709414" y="0"/>
                  </a:lnTo>
                  <a:cubicBezTo>
                    <a:pt x="766513" y="0"/>
                    <a:pt x="812800" y="46287"/>
                    <a:pt x="812800" y="103386"/>
                  </a:cubicBezTo>
                  <a:lnTo>
                    <a:pt x="812800" y="709414"/>
                  </a:lnTo>
                  <a:cubicBezTo>
                    <a:pt x="812800" y="766513"/>
                    <a:pt x="766513" y="812800"/>
                    <a:pt x="709414" y="812800"/>
                  </a:cubicBezTo>
                  <a:lnTo>
                    <a:pt x="103386" y="812800"/>
                  </a:lnTo>
                  <a:cubicBezTo>
                    <a:pt x="46287" y="812800"/>
                    <a:pt x="0" y="766513"/>
                    <a:pt x="0" y="709414"/>
                  </a:cubicBezTo>
                  <a:lnTo>
                    <a:pt x="0" y="103386"/>
                  </a:lnTo>
                  <a:cubicBezTo>
                    <a:pt x="0" y="46287"/>
                    <a:pt x="46287" y="0"/>
                    <a:pt x="103386" y="0"/>
                  </a:cubicBezTo>
                  <a:close/>
                </a:path>
              </a:pathLst>
            </a:custGeom>
            <a:blipFill>
              <a:blip r:embed="rId12"/>
              <a:stretch>
                <a:fillRect l="-25000" t="0" r="-25000" b="0"/>
              </a:stretch>
            </a:blipFill>
            <a:ln w="27622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358543" y="7091026"/>
            <a:ext cx="4957482" cy="805591"/>
          </a:xfrm>
          <a:custGeom>
            <a:avLst/>
            <a:gdLst/>
            <a:ahLst/>
            <a:cxnLst/>
            <a:rect r="r" b="b" t="t" l="l"/>
            <a:pathLst>
              <a:path h="805591" w="4957482">
                <a:moveTo>
                  <a:pt x="0" y="0"/>
                </a:moveTo>
                <a:lnTo>
                  <a:pt x="4957482" y="0"/>
                </a:lnTo>
                <a:lnTo>
                  <a:pt x="4957482" y="805591"/>
                </a:lnTo>
                <a:lnTo>
                  <a:pt x="0" y="805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612197" y="5143500"/>
            <a:ext cx="3838811" cy="383881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9156" y="0"/>
                  </a:moveTo>
                  <a:lnTo>
                    <a:pt x="673644" y="0"/>
                  </a:lnTo>
                  <a:cubicBezTo>
                    <a:pt x="710551" y="0"/>
                    <a:pt x="745945" y="14661"/>
                    <a:pt x="772042" y="40758"/>
                  </a:cubicBezTo>
                  <a:cubicBezTo>
                    <a:pt x="798139" y="66855"/>
                    <a:pt x="812800" y="102249"/>
                    <a:pt x="812800" y="139156"/>
                  </a:cubicBezTo>
                  <a:lnTo>
                    <a:pt x="812800" y="673644"/>
                  </a:lnTo>
                  <a:cubicBezTo>
                    <a:pt x="812800" y="710551"/>
                    <a:pt x="798139" y="745945"/>
                    <a:pt x="772042" y="772042"/>
                  </a:cubicBezTo>
                  <a:cubicBezTo>
                    <a:pt x="745945" y="798139"/>
                    <a:pt x="710551" y="812800"/>
                    <a:pt x="673644" y="812800"/>
                  </a:cubicBezTo>
                  <a:lnTo>
                    <a:pt x="139156" y="812800"/>
                  </a:lnTo>
                  <a:cubicBezTo>
                    <a:pt x="102249" y="812800"/>
                    <a:pt x="66855" y="798139"/>
                    <a:pt x="40758" y="772042"/>
                  </a:cubicBezTo>
                  <a:cubicBezTo>
                    <a:pt x="14661" y="745945"/>
                    <a:pt x="0" y="710551"/>
                    <a:pt x="0" y="673644"/>
                  </a:cubicBezTo>
                  <a:lnTo>
                    <a:pt x="0" y="139156"/>
                  </a:lnTo>
                  <a:cubicBezTo>
                    <a:pt x="0" y="102249"/>
                    <a:pt x="14661" y="66855"/>
                    <a:pt x="40758" y="40758"/>
                  </a:cubicBezTo>
                  <a:cubicBezTo>
                    <a:pt x="66855" y="14661"/>
                    <a:pt x="102249" y="0"/>
                    <a:pt x="139156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30409" r="0" b="-19590"/>
              </a:stretch>
            </a:blipFill>
            <a:ln w="2571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7451008" y="2108999"/>
            <a:ext cx="9612896" cy="186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99"/>
              </a:lnSpc>
            </a:pPr>
            <a:r>
              <a:rPr lang="en-US" sz="12546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Solar Panel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17405910" y="6759163"/>
            <a:ext cx="607485" cy="60748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2002624" y="8930224"/>
            <a:ext cx="656152" cy="65615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853988" y="3507364"/>
            <a:ext cx="1648500" cy="1636136"/>
          </a:xfrm>
          <a:custGeom>
            <a:avLst/>
            <a:gdLst/>
            <a:ahLst/>
            <a:cxnLst/>
            <a:rect r="r" b="b" t="t" l="l"/>
            <a:pathLst>
              <a:path h="1636136" w="1648500">
                <a:moveTo>
                  <a:pt x="0" y="0"/>
                </a:moveTo>
                <a:lnTo>
                  <a:pt x="1648500" y="0"/>
                </a:lnTo>
                <a:lnTo>
                  <a:pt x="1648500" y="1636136"/>
                </a:lnTo>
                <a:lnTo>
                  <a:pt x="0" y="16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547232" y="4022104"/>
            <a:ext cx="6325349" cy="115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7"/>
              </a:lnSpc>
            </a:pPr>
            <a:r>
              <a:rPr lang="en-US" sz="6398">
                <a:solidFill>
                  <a:srgbClr val="2C9E54"/>
                </a:solidFill>
                <a:latin typeface="Poppins"/>
                <a:ea typeface="Poppins"/>
                <a:cs typeface="Poppins"/>
                <a:sym typeface="Poppins"/>
              </a:rPr>
              <a:t>Fault Detection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11792" y="5397730"/>
            <a:ext cx="9452113" cy="41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  <a:spcBef>
                <a:spcPct val="0"/>
              </a:spcBef>
            </a:pPr>
            <a:r>
              <a:rPr lang="en-US" sz="2751" i="true">
                <a:solidFill>
                  <a:srgbClr val="132F4C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 Transfer Learning Approach using VGG16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959830" y="6676869"/>
            <a:ext cx="5677077" cy="1096999"/>
            <a:chOff x="0" y="0"/>
            <a:chExt cx="7569436" cy="14626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569436" cy="1462665"/>
            </a:xfrm>
            <a:custGeom>
              <a:avLst/>
              <a:gdLst/>
              <a:ahLst/>
              <a:cxnLst/>
              <a:rect r="r" b="b" t="t" l="l"/>
              <a:pathLst>
                <a:path h="1462665" w="7569436">
                  <a:moveTo>
                    <a:pt x="0" y="0"/>
                  </a:moveTo>
                  <a:lnTo>
                    <a:pt x="7569436" y="0"/>
                  </a:lnTo>
                  <a:lnTo>
                    <a:pt x="7569436" y="1462665"/>
                  </a:lnTo>
                  <a:lnTo>
                    <a:pt x="0" y="146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-6805" t="0" r="-24199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663130" y="432248"/>
              <a:ext cx="6243176" cy="617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37"/>
                </a:lnSpc>
              </a:pPr>
              <a:r>
                <a:rPr lang="en-US" sz="314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Presented By: Team4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551857">
            <a:off x="13924534" y="4387982"/>
            <a:ext cx="2664762" cy="86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30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Since</a:t>
            </a:r>
          </a:p>
          <a:p>
            <a:pPr algn="ctr">
              <a:lnSpc>
                <a:spcPts val="3265"/>
              </a:lnSpc>
            </a:pPr>
            <a:r>
              <a:rPr lang="en-US" sz="30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2011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847652" y="8032922"/>
            <a:ext cx="7574122" cy="1110413"/>
            <a:chOff x="0" y="0"/>
            <a:chExt cx="10098829" cy="14805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098829" cy="1480551"/>
            </a:xfrm>
            <a:custGeom>
              <a:avLst/>
              <a:gdLst/>
              <a:ahLst/>
              <a:cxnLst/>
              <a:rect r="r" b="b" t="t" l="l"/>
              <a:pathLst>
                <a:path h="1480551" w="10098829">
                  <a:moveTo>
                    <a:pt x="0" y="0"/>
                  </a:moveTo>
                  <a:lnTo>
                    <a:pt x="10098829" y="0"/>
                  </a:lnTo>
                  <a:lnTo>
                    <a:pt x="10098829" y="1480551"/>
                  </a:lnTo>
                  <a:lnTo>
                    <a:pt x="0" y="1480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-8006" r="-15309" b="-8006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214545" y="502650"/>
              <a:ext cx="9669739" cy="494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4"/>
                </a:lnSpc>
              </a:pPr>
              <a:r>
                <a:rPr lang="en-US" sz="259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CIS 515: AI &amp; Data Analytics Strategy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11766010" y="20618808"/>
                </a:moveTo>
                <a:lnTo>
                  <a:pt x="0" y="6618381"/>
                </a:lnTo>
                <a:lnTo>
                  <a:pt x="7875240" y="0"/>
                </a:lnTo>
                <a:lnTo>
                  <a:pt x="19641250" y="14000427"/>
                </a:lnTo>
                <a:lnTo>
                  <a:pt x="11766010" y="20618808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90707">
            <a:off x="11124741" y="592716"/>
            <a:ext cx="1390508" cy="3729238"/>
          </a:xfrm>
          <a:custGeom>
            <a:avLst/>
            <a:gdLst/>
            <a:ahLst/>
            <a:cxnLst/>
            <a:rect r="r" b="b" t="t" l="l"/>
            <a:pathLst>
              <a:path h="3729238" w="1390508">
                <a:moveTo>
                  <a:pt x="0" y="0"/>
                </a:moveTo>
                <a:lnTo>
                  <a:pt x="1390508" y="0"/>
                </a:lnTo>
                <a:lnTo>
                  <a:pt x="1390508" y="3729238"/>
                </a:lnTo>
                <a:lnTo>
                  <a:pt x="0" y="372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9939" r="-317628" b="-1473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39075">
            <a:off x="10340977" y="3405834"/>
            <a:ext cx="3737042" cy="607269"/>
          </a:xfrm>
          <a:custGeom>
            <a:avLst/>
            <a:gdLst/>
            <a:ahLst/>
            <a:cxnLst/>
            <a:rect r="r" b="b" t="t" l="l"/>
            <a:pathLst>
              <a:path h="607269" w="3737042">
                <a:moveTo>
                  <a:pt x="0" y="0"/>
                </a:moveTo>
                <a:lnTo>
                  <a:pt x="3737042" y="0"/>
                </a:lnTo>
                <a:lnTo>
                  <a:pt x="3737042" y="607270"/>
                </a:lnTo>
                <a:lnTo>
                  <a:pt x="0" y="607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605974">
            <a:off x="9473017" y="1970627"/>
            <a:ext cx="2510679" cy="992883"/>
          </a:xfrm>
          <a:custGeom>
            <a:avLst/>
            <a:gdLst/>
            <a:ahLst/>
            <a:cxnLst/>
            <a:rect r="r" b="b" t="t" l="l"/>
            <a:pathLst>
              <a:path h="992883" w="2510679">
                <a:moveTo>
                  <a:pt x="0" y="0"/>
                </a:moveTo>
                <a:lnTo>
                  <a:pt x="2510679" y="0"/>
                </a:lnTo>
                <a:lnTo>
                  <a:pt x="2510679" y="992883"/>
                </a:lnTo>
                <a:lnTo>
                  <a:pt x="0" y="992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0311" t="0" r="0" b="-454228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12824155" y="1143255"/>
            <a:ext cx="652702" cy="65270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0395225" y="1533792"/>
            <a:ext cx="5116017" cy="7572717"/>
            <a:chOff x="0" y="0"/>
            <a:chExt cx="660400" cy="9775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977523"/>
            </a:xfrm>
            <a:custGeom>
              <a:avLst/>
              <a:gdLst/>
              <a:ahLst/>
              <a:cxnLst/>
              <a:rect r="r" b="b" t="t" l="l"/>
              <a:pathLst>
                <a:path h="977523" w="660400">
                  <a:moveTo>
                    <a:pt x="220252" y="958454"/>
                  </a:moveTo>
                  <a:cubicBezTo>
                    <a:pt x="254109" y="969967"/>
                    <a:pt x="292600" y="977523"/>
                    <a:pt x="330378" y="977523"/>
                  </a:cubicBezTo>
                  <a:cubicBezTo>
                    <a:pt x="368157" y="977523"/>
                    <a:pt x="404509" y="971046"/>
                    <a:pt x="438009" y="959532"/>
                  </a:cubicBezTo>
                  <a:cubicBezTo>
                    <a:pt x="438723" y="959172"/>
                    <a:pt x="439435" y="959172"/>
                    <a:pt x="440148" y="958813"/>
                  </a:cubicBezTo>
                  <a:cubicBezTo>
                    <a:pt x="565955" y="912758"/>
                    <a:pt x="658618" y="791144"/>
                    <a:pt x="660400" y="6453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44883"/>
                  </a:lnTo>
                  <a:cubicBezTo>
                    <a:pt x="1782" y="791863"/>
                    <a:pt x="93019" y="913478"/>
                    <a:pt x="220252" y="95845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660400" cy="840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  <a:r>
                <a:rPr lang="en-US" sz="2448" i="true">
                  <a:solidFill>
                    <a:srgbClr val="132F4C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\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818205" y="2933032"/>
            <a:ext cx="1549211" cy="1537592"/>
          </a:xfrm>
          <a:custGeom>
            <a:avLst/>
            <a:gdLst/>
            <a:ahLst/>
            <a:cxnLst/>
            <a:rect r="r" b="b" t="t" l="l"/>
            <a:pathLst>
              <a:path h="1537592" w="1549211">
                <a:moveTo>
                  <a:pt x="0" y="0"/>
                </a:moveTo>
                <a:lnTo>
                  <a:pt x="1549210" y="0"/>
                </a:lnTo>
                <a:lnTo>
                  <a:pt x="1549210" y="1537592"/>
                </a:lnTo>
                <a:lnTo>
                  <a:pt x="0" y="1537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0600" y="973808"/>
            <a:ext cx="8153400" cy="193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68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Model Architecture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294432" y="6940680"/>
            <a:ext cx="4479560" cy="727928"/>
          </a:xfrm>
          <a:custGeom>
            <a:avLst/>
            <a:gdLst/>
            <a:ahLst/>
            <a:cxnLst/>
            <a:rect r="r" b="b" t="t" l="l"/>
            <a:pathLst>
              <a:path h="727928" w="4479560">
                <a:moveTo>
                  <a:pt x="0" y="0"/>
                </a:moveTo>
                <a:lnTo>
                  <a:pt x="4479560" y="0"/>
                </a:lnTo>
                <a:lnTo>
                  <a:pt x="4479560" y="727929"/>
                </a:lnTo>
                <a:lnTo>
                  <a:pt x="0" y="727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9872" y="3540552"/>
            <a:ext cx="1087472" cy="1080430"/>
          </a:xfrm>
          <a:custGeom>
            <a:avLst/>
            <a:gdLst/>
            <a:ahLst/>
            <a:cxnLst/>
            <a:rect r="r" b="b" t="t" l="l"/>
            <a:pathLst>
              <a:path h="1080430" w="1087472">
                <a:moveTo>
                  <a:pt x="0" y="0"/>
                </a:moveTo>
                <a:lnTo>
                  <a:pt x="1087472" y="0"/>
                </a:lnTo>
                <a:lnTo>
                  <a:pt x="1087472" y="1080431"/>
                </a:lnTo>
                <a:lnTo>
                  <a:pt x="0" y="1080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7269" t="-152988" r="-2597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4391" y="3713008"/>
            <a:ext cx="690327" cy="710761"/>
          </a:xfrm>
          <a:custGeom>
            <a:avLst/>
            <a:gdLst/>
            <a:ahLst/>
            <a:cxnLst/>
            <a:rect r="r" b="b" t="t" l="l"/>
            <a:pathLst>
              <a:path h="710761" w="690327">
                <a:moveTo>
                  <a:pt x="0" y="0"/>
                </a:moveTo>
                <a:lnTo>
                  <a:pt x="690326" y="0"/>
                </a:lnTo>
                <a:lnTo>
                  <a:pt x="690326" y="710761"/>
                </a:lnTo>
                <a:lnTo>
                  <a:pt x="0" y="710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73159" y="4360265"/>
            <a:ext cx="366924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8393" indent="-179197" lvl="1">
              <a:lnSpc>
                <a:spcPts val="1991"/>
              </a:lnSpc>
              <a:buAutoNum type="arabicPeriod" startAt="1"/>
            </a:pPr>
            <a:r>
              <a:rPr lang="en-US" sz="1659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Pretained on ImageNet</a:t>
            </a:r>
          </a:p>
          <a:p>
            <a:pPr algn="just" marL="358393" indent="-179197" lvl="1">
              <a:lnSpc>
                <a:spcPts val="1991"/>
              </a:lnSpc>
              <a:buAutoNum type="arabicPeriod" startAt="1"/>
            </a:pPr>
            <a:r>
              <a:rPr lang="en-US" sz="1659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Deep Architecture (16 layers)</a:t>
            </a:r>
          </a:p>
          <a:p>
            <a:pPr algn="just" marL="358393" indent="-179197" lvl="1">
              <a:lnSpc>
                <a:spcPts val="1991"/>
              </a:lnSpc>
              <a:buAutoNum type="arabicPeriod" startAt="1"/>
            </a:pPr>
            <a:r>
              <a:rPr lang="en-US" sz="1659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Simple and modular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73159" y="3783683"/>
            <a:ext cx="4898433" cy="42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2385">
                <a:solidFill>
                  <a:srgbClr val="2C9E54"/>
                </a:solidFill>
                <a:latin typeface="Poppins"/>
                <a:ea typeface="Poppins"/>
                <a:cs typeface="Poppins"/>
                <a:sym typeface="Poppins"/>
              </a:rPr>
              <a:t>Reasons behind using VGG16: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17053634" y="9258300"/>
            <a:ext cx="411331" cy="41133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90600" y="5303661"/>
            <a:ext cx="1087472" cy="1080430"/>
          </a:xfrm>
          <a:custGeom>
            <a:avLst/>
            <a:gdLst/>
            <a:ahLst/>
            <a:cxnLst/>
            <a:rect r="r" b="b" t="t" l="l"/>
            <a:pathLst>
              <a:path h="1080430" w="1087472">
                <a:moveTo>
                  <a:pt x="0" y="0"/>
                </a:moveTo>
                <a:lnTo>
                  <a:pt x="1087472" y="0"/>
                </a:lnTo>
                <a:lnTo>
                  <a:pt x="1087472" y="1080430"/>
                </a:lnTo>
                <a:lnTo>
                  <a:pt x="0" y="1080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7269" t="-152988" r="-25979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55119" y="5476117"/>
            <a:ext cx="690327" cy="710761"/>
          </a:xfrm>
          <a:custGeom>
            <a:avLst/>
            <a:gdLst/>
            <a:ahLst/>
            <a:cxnLst/>
            <a:rect r="r" b="b" t="t" l="l"/>
            <a:pathLst>
              <a:path h="710761" w="690327">
                <a:moveTo>
                  <a:pt x="0" y="0"/>
                </a:moveTo>
                <a:lnTo>
                  <a:pt x="690326" y="0"/>
                </a:lnTo>
                <a:lnTo>
                  <a:pt x="690326" y="710761"/>
                </a:lnTo>
                <a:lnTo>
                  <a:pt x="0" y="710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363887" y="6123373"/>
            <a:ext cx="467521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8393" indent="-179197" lvl="1">
              <a:lnSpc>
                <a:spcPts val="1991"/>
              </a:lnSpc>
              <a:buAutoNum type="arabicPeriod" startAt="1"/>
            </a:pPr>
            <a:r>
              <a:rPr lang="en-US" sz="1659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 Stacks of 3X3 convolution layers</a:t>
            </a:r>
          </a:p>
          <a:p>
            <a:pPr algn="just" marL="358393" indent="-179197" lvl="1">
              <a:lnSpc>
                <a:spcPts val="1991"/>
              </a:lnSpc>
              <a:buAutoNum type="arabicPeriod" startAt="1"/>
            </a:pPr>
            <a:r>
              <a:rPr lang="en-US" sz="1659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2X2 max pooling blocks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63887" y="5546791"/>
            <a:ext cx="5486338" cy="42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2385">
                <a:solidFill>
                  <a:srgbClr val="2C9E54"/>
                </a:solidFill>
                <a:latin typeface="Poppins"/>
                <a:ea typeface="Poppins"/>
                <a:cs typeface="Poppins"/>
                <a:sym typeface="Poppins"/>
              </a:rPr>
              <a:t>Key Architectural Characteristics: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90600" y="6988305"/>
            <a:ext cx="1087472" cy="1080430"/>
          </a:xfrm>
          <a:custGeom>
            <a:avLst/>
            <a:gdLst/>
            <a:ahLst/>
            <a:cxnLst/>
            <a:rect r="r" b="b" t="t" l="l"/>
            <a:pathLst>
              <a:path h="1080430" w="1087472">
                <a:moveTo>
                  <a:pt x="0" y="0"/>
                </a:moveTo>
                <a:lnTo>
                  <a:pt x="1087472" y="0"/>
                </a:lnTo>
                <a:lnTo>
                  <a:pt x="1087472" y="1080431"/>
                </a:lnTo>
                <a:lnTo>
                  <a:pt x="0" y="1080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7269" t="-152988" r="-25979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55119" y="7160761"/>
            <a:ext cx="690327" cy="710761"/>
          </a:xfrm>
          <a:custGeom>
            <a:avLst/>
            <a:gdLst/>
            <a:ahLst/>
            <a:cxnLst/>
            <a:rect r="r" b="b" t="t" l="l"/>
            <a:pathLst>
              <a:path h="710761" w="690327">
                <a:moveTo>
                  <a:pt x="0" y="0"/>
                </a:moveTo>
                <a:lnTo>
                  <a:pt x="690326" y="0"/>
                </a:lnTo>
                <a:lnTo>
                  <a:pt x="690326" y="710761"/>
                </a:lnTo>
                <a:lnTo>
                  <a:pt x="0" y="710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63887" y="7868634"/>
            <a:ext cx="746287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8393" indent="-179197" lvl="1">
              <a:lnSpc>
                <a:spcPts val="1991"/>
              </a:lnSpc>
              <a:buAutoNum type="arabicPeriod" startAt="1"/>
            </a:pPr>
            <a:r>
              <a:rPr lang="en-US" sz="1659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 Many small 3X3 filters instead of big 7X7 / 11X11 → more non-linearity → fewer parameters</a:t>
            </a:r>
          </a:p>
          <a:p>
            <a:pPr algn="just" marL="358393" indent="-179197" lvl="1">
              <a:lnSpc>
                <a:spcPts val="1991"/>
              </a:lnSpc>
              <a:buAutoNum type="arabicPeriod" startAt="1"/>
            </a:pPr>
            <a:r>
              <a:rPr lang="en-US" sz="1659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VGG blocks: multiple 3X3 convs (same padding, stride 1) → max pool (2X2, stride 2) that halves spatial resolution each block.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63887" y="7231436"/>
            <a:ext cx="5486338" cy="42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2385">
                <a:solidFill>
                  <a:srgbClr val="2C9E54"/>
                </a:solidFill>
                <a:latin typeface="Poppins"/>
                <a:ea typeface="Poppins"/>
                <a:cs typeface="Poppins"/>
                <a:sym typeface="Poppins"/>
              </a:rPr>
              <a:t>Core Ideas: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48465" y="4379315"/>
            <a:ext cx="6312072" cy="311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4363" indent="-197182" lvl="1">
              <a:lnSpc>
                <a:spcPts val="1936"/>
              </a:lnSpc>
              <a:buFont typeface="Arial"/>
              <a:buChar char="•"/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Transfer the convolutional backbone of VGG16.</a:t>
            </a:r>
          </a:p>
          <a:p>
            <a:pPr algn="l">
              <a:lnSpc>
                <a:spcPts val="1936"/>
              </a:lnSpc>
            </a:pPr>
          </a:p>
          <a:p>
            <a:pPr algn="l" marL="394363" indent="-197182" lvl="1">
              <a:lnSpc>
                <a:spcPts val="1936"/>
              </a:lnSpc>
              <a:buFont typeface="Arial"/>
              <a:buChar char="•"/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Drop the original 1000-class ImageNet head.</a:t>
            </a:r>
          </a:p>
          <a:p>
            <a:pPr algn="l">
              <a:lnSpc>
                <a:spcPts val="1936"/>
              </a:lnSpc>
            </a:pPr>
          </a:p>
          <a:p>
            <a:pPr algn="l" marL="394363" indent="-197182" lvl="1">
              <a:lnSpc>
                <a:spcPts val="1936"/>
              </a:lnSpc>
              <a:buFont typeface="Arial"/>
              <a:buChar char="•"/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a custom dense classification head for the solar panel condition classes (clean vs faulty types).</a:t>
            </a:r>
          </a:p>
          <a:p>
            <a:pPr algn="l">
              <a:lnSpc>
                <a:spcPts val="1936"/>
              </a:lnSpc>
            </a:pPr>
          </a:p>
          <a:p>
            <a:pPr algn="l">
              <a:lnSpc>
                <a:spcPts val="1936"/>
              </a:lnSpc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connects directly to the Transfer Learning: Reuse pretained features, then add task-specific layers on top for our smaller dataset.</a:t>
            </a:r>
          </a:p>
          <a:p>
            <a:pPr algn="ctr">
              <a:lnSpc>
                <a:spcPts val="1936"/>
              </a:lnSpc>
            </a:pPr>
          </a:p>
          <a:p>
            <a:pPr algn="ctr">
              <a:lnSpc>
                <a:spcPts val="1936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123431" y="3635153"/>
            <a:ext cx="4172134" cy="42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2385" b="true">
                <a:solidFill>
                  <a:srgbClr val="C7F9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Apply: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7875240" y="0"/>
                </a:moveTo>
                <a:lnTo>
                  <a:pt x="19641250" y="14000427"/>
                </a:lnTo>
                <a:lnTo>
                  <a:pt x="11766010" y="20618808"/>
                </a:lnTo>
                <a:lnTo>
                  <a:pt x="0" y="6618381"/>
                </a:lnTo>
                <a:lnTo>
                  <a:pt x="7875240" y="0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8609684" y="849242"/>
            <a:ext cx="12084336" cy="1208433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3000604" y="-1715920"/>
            <a:ext cx="6128450" cy="8157671"/>
          </a:xfrm>
          <a:custGeom>
            <a:avLst/>
            <a:gdLst/>
            <a:ahLst/>
            <a:cxnLst/>
            <a:rect r="r" b="b" t="t" l="l"/>
            <a:pathLst>
              <a:path h="8157671" w="6128450">
                <a:moveTo>
                  <a:pt x="6128451" y="0"/>
                </a:moveTo>
                <a:lnTo>
                  <a:pt x="0" y="0"/>
                </a:lnTo>
                <a:lnTo>
                  <a:pt x="0" y="8157671"/>
                </a:lnTo>
                <a:lnTo>
                  <a:pt x="6128451" y="8157671"/>
                </a:lnTo>
                <a:lnTo>
                  <a:pt x="61284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22494">
            <a:off x="929241" y="-243608"/>
            <a:ext cx="3208141" cy="521323"/>
          </a:xfrm>
          <a:custGeom>
            <a:avLst/>
            <a:gdLst/>
            <a:ahLst/>
            <a:cxnLst/>
            <a:rect r="r" b="b" t="t" l="l"/>
            <a:pathLst>
              <a:path h="521323" w="3208141">
                <a:moveTo>
                  <a:pt x="0" y="0"/>
                </a:moveTo>
                <a:lnTo>
                  <a:pt x="3208140" y="0"/>
                </a:lnTo>
                <a:lnTo>
                  <a:pt x="3208140" y="521323"/>
                </a:lnTo>
                <a:lnTo>
                  <a:pt x="0" y="521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99677" y="4318530"/>
            <a:ext cx="1732300" cy="1719307"/>
          </a:xfrm>
          <a:custGeom>
            <a:avLst/>
            <a:gdLst/>
            <a:ahLst/>
            <a:cxnLst/>
            <a:rect r="r" b="b" t="t" l="l"/>
            <a:pathLst>
              <a:path h="1719307" w="1732300">
                <a:moveTo>
                  <a:pt x="0" y="0"/>
                </a:moveTo>
                <a:lnTo>
                  <a:pt x="1732300" y="0"/>
                </a:lnTo>
                <a:lnTo>
                  <a:pt x="1732300" y="1719308"/>
                </a:lnTo>
                <a:lnTo>
                  <a:pt x="0" y="1719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9144000" y="849242"/>
            <a:ext cx="534559" cy="53455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466613" y="7211027"/>
            <a:ext cx="2759937" cy="448490"/>
          </a:xfrm>
          <a:custGeom>
            <a:avLst/>
            <a:gdLst/>
            <a:ahLst/>
            <a:cxnLst/>
            <a:rect r="r" b="b" t="t" l="l"/>
            <a:pathLst>
              <a:path h="448490" w="2759937">
                <a:moveTo>
                  <a:pt x="0" y="0"/>
                </a:moveTo>
                <a:lnTo>
                  <a:pt x="2759937" y="0"/>
                </a:lnTo>
                <a:lnTo>
                  <a:pt x="2759937" y="448490"/>
                </a:lnTo>
                <a:lnTo>
                  <a:pt x="0" y="44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35046" y="5590148"/>
            <a:ext cx="4290406" cy="697191"/>
          </a:xfrm>
          <a:custGeom>
            <a:avLst/>
            <a:gdLst/>
            <a:ahLst/>
            <a:cxnLst/>
            <a:rect r="r" b="b" t="t" l="l"/>
            <a:pathLst>
              <a:path h="697191" w="4290406">
                <a:moveTo>
                  <a:pt x="0" y="0"/>
                </a:moveTo>
                <a:lnTo>
                  <a:pt x="4290407" y="0"/>
                </a:lnTo>
                <a:lnTo>
                  <a:pt x="4290407" y="697191"/>
                </a:lnTo>
                <a:lnTo>
                  <a:pt x="0" y="697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5400000">
            <a:off x="835945" y="9144157"/>
            <a:ext cx="358915" cy="35891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943925" y="3135589"/>
            <a:ext cx="8129471" cy="6778930"/>
          </a:xfrm>
          <a:custGeom>
            <a:avLst/>
            <a:gdLst/>
            <a:ahLst/>
            <a:cxnLst/>
            <a:rect r="r" b="b" t="t" l="l"/>
            <a:pathLst>
              <a:path h="6778930" w="8129471">
                <a:moveTo>
                  <a:pt x="0" y="0"/>
                </a:moveTo>
                <a:lnTo>
                  <a:pt x="8129471" y="0"/>
                </a:lnTo>
                <a:lnTo>
                  <a:pt x="8129471" y="6778929"/>
                </a:lnTo>
                <a:lnTo>
                  <a:pt x="0" y="6778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5945" y="1803697"/>
            <a:ext cx="11467247" cy="1005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9"/>
              </a:lnSpc>
            </a:pPr>
            <a:r>
              <a:rPr lang="en-US" sz="67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Transfer Learning Setup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91755" y="3959349"/>
            <a:ext cx="7517928" cy="3958789"/>
            <a:chOff x="0" y="0"/>
            <a:chExt cx="10023904" cy="52783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43" y="2983042"/>
              <a:ext cx="3434073" cy="888810"/>
            </a:xfrm>
            <a:custGeom>
              <a:avLst/>
              <a:gdLst/>
              <a:ahLst/>
              <a:cxnLst/>
              <a:rect r="r" b="b" t="t" l="l"/>
              <a:pathLst>
                <a:path h="888810" w="3434073">
                  <a:moveTo>
                    <a:pt x="0" y="0"/>
                  </a:moveTo>
                  <a:lnTo>
                    <a:pt x="3434072" y="0"/>
                  </a:lnTo>
                  <a:lnTo>
                    <a:pt x="3434072" y="888810"/>
                  </a:lnTo>
                  <a:lnTo>
                    <a:pt x="0" y="888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6087" t="0" r="-49384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0348" y="0"/>
              <a:ext cx="3519765" cy="910989"/>
            </a:xfrm>
            <a:custGeom>
              <a:avLst/>
              <a:gdLst/>
              <a:ahLst/>
              <a:cxnLst/>
              <a:rect r="r" b="b" t="t" l="l"/>
              <a:pathLst>
                <a:path h="910989" w="3519765">
                  <a:moveTo>
                    <a:pt x="0" y="0"/>
                  </a:moveTo>
                  <a:lnTo>
                    <a:pt x="3519766" y="0"/>
                  </a:lnTo>
                  <a:lnTo>
                    <a:pt x="3519766" y="910989"/>
                  </a:lnTo>
                  <a:lnTo>
                    <a:pt x="0" y="910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6087" t="0" r="-49384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5466681" y="2956145"/>
              <a:ext cx="3434073" cy="888810"/>
            </a:xfrm>
            <a:custGeom>
              <a:avLst/>
              <a:gdLst/>
              <a:ahLst/>
              <a:cxnLst/>
              <a:rect r="r" b="b" t="t" l="l"/>
              <a:pathLst>
                <a:path h="888810" w="3434073">
                  <a:moveTo>
                    <a:pt x="0" y="0"/>
                  </a:moveTo>
                  <a:lnTo>
                    <a:pt x="3434072" y="0"/>
                  </a:lnTo>
                  <a:lnTo>
                    <a:pt x="3434072" y="888809"/>
                  </a:lnTo>
                  <a:lnTo>
                    <a:pt x="0" y="888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6087" t="0" r="-49384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466681" y="0"/>
              <a:ext cx="3519765" cy="910989"/>
            </a:xfrm>
            <a:custGeom>
              <a:avLst/>
              <a:gdLst/>
              <a:ahLst/>
              <a:cxnLst/>
              <a:rect r="r" b="b" t="t" l="l"/>
              <a:pathLst>
                <a:path h="910989" w="3519765">
                  <a:moveTo>
                    <a:pt x="0" y="0"/>
                  </a:moveTo>
                  <a:lnTo>
                    <a:pt x="3519765" y="0"/>
                  </a:lnTo>
                  <a:lnTo>
                    <a:pt x="3519765" y="910989"/>
                  </a:lnTo>
                  <a:lnTo>
                    <a:pt x="0" y="910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6087" t="0" r="-49384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48426" y="3273744"/>
              <a:ext cx="3055814" cy="35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6"/>
                </a:lnSpc>
              </a:pPr>
              <a:r>
                <a:rPr lang="en-US" sz="18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Modify Final Layers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64612" y="1151146"/>
              <a:ext cx="3822652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Load the VGG16 model, which has been pre-trained on a large dataset like Imagenet.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4258" y="4305158"/>
              <a:ext cx="4043006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Replace or modify the final layers to suit the new task.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31114"/>
              <a:ext cx="3740462" cy="668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6"/>
                </a:lnSpc>
              </a:pPr>
              <a:r>
                <a:rPr lang="en-US" sz="18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Load the pre-trained Model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791502" y="3229673"/>
              <a:ext cx="2677554" cy="35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6"/>
                </a:lnSpc>
              </a:pPr>
              <a:r>
                <a:rPr lang="en-US" sz="18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Fine-tune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5620944" y="1158386"/>
              <a:ext cx="4402960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Freeze the early layers of the network, which capture general features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5510596" y="4278260"/>
              <a:ext cx="3586199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Train thr newly added or modified layers on the new dataset.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356332" y="300042"/>
              <a:ext cx="3740462" cy="35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6"/>
                </a:lnSpc>
              </a:pPr>
              <a:r>
                <a:rPr lang="en-US" sz="18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Freeze Early layers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7875240" y="0"/>
                </a:moveTo>
                <a:lnTo>
                  <a:pt x="19641250" y="14000427"/>
                </a:lnTo>
                <a:lnTo>
                  <a:pt x="11766010" y="20618808"/>
                </a:lnTo>
                <a:lnTo>
                  <a:pt x="0" y="6618381"/>
                </a:lnTo>
                <a:lnTo>
                  <a:pt x="7875240" y="0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7537" y="8638355"/>
            <a:ext cx="2921124" cy="759484"/>
          </a:xfrm>
          <a:custGeom>
            <a:avLst/>
            <a:gdLst/>
            <a:ahLst/>
            <a:cxnLst/>
            <a:rect r="r" b="b" t="t" l="l"/>
            <a:pathLst>
              <a:path h="759484" w="2921124">
                <a:moveTo>
                  <a:pt x="0" y="0"/>
                </a:moveTo>
                <a:lnTo>
                  <a:pt x="2921123" y="0"/>
                </a:lnTo>
                <a:lnTo>
                  <a:pt x="2921123" y="759484"/>
                </a:lnTo>
                <a:lnTo>
                  <a:pt x="0" y="759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528" t="0" r="-68072" b="-6296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5400000">
            <a:off x="1638039" y="3115860"/>
            <a:ext cx="2741155" cy="4274706"/>
          </a:xfrm>
          <a:custGeom>
            <a:avLst/>
            <a:gdLst/>
            <a:ahLst/>
            <a:cxnLst/>
            <a:rect r="r" b="b" t="t" l="l"/>
            <a:pathLst>
              <a:path h="4274706" w="2741155">
                <a:moveTo>
                  <a:pt x="0" y="4274706"/>
                </a:moveTo>
                <a:lnTo>
                  <a:pt x="2741155" y="4274706"/>
                </a:lnTo>
                <a:lnTo>
                  <a:pt x="2741155" y="0"/>
                </a:lnTo>
                <a:lnTo>
                  <a:pt x="0" y="0"/>
                </a:lnTo>
                <a:lnTo>
                  <a:pt x="0" y="427470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848086" y="2414057"/>
            <a:ext cx="1168064" cy="3250948"/>
          </a:xfrm>
          <a:custGeom>
            <a:avLst/>
            <a:gdLst/>
            <a:ahLst/>
            <a:cxnLst/>
            <a:rect r="r" b="b" t="t" l="l"/>
            <a:pathLst>
              <a:path h="3250948" w="1168064">
                <a:moveTo>
                  <a:pt x="0" y="0"/>
                </a:moveTo>
                <a:lnTo>
                  <a:pt x="1168064" y="0"/>
                </a:lnTo>
                <a:lnTo>
                  <a:pt x="1168064" y="3250947"/>
                </a:lnTo>
                <a:lnTo>
                  <a:pt x="0" y="3250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3684" t="0" r="-74042" b="-196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23069"/>
            <a:ext cx="3020159" cy="206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5307" indent="-162654" lvl="1">
              <a:lnSpc>
                <a:spcPts val="1808"/>
              </a:lnSpc>
              <a:buFont typeface="Arial"/>
              <a:buChar char="•"/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Resize all images to 224×224×3 to match VGG16 input size</a:t>
            </a:r>
          </a:p>
          <a:p>
            <a:pPr algn="just" marL="325307" indent="-162654" lvl="1">
              <a:lnSpc>
                <a:spcPts val="1808"/>
              </a:lnSpc>
              <a:buFont typeface="Arial"/>
              <a:buChar char="•"/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Normalized pixel values (e.g., 0–1 or using ImageNet preprocessing)</a:t>
            </a:r>
          </a:p>
          <a:p>
            <a:pPr algn="just" marL="325307" indent="-162654" lvl="1">
              <a:lnSpc>
                <a:spcPts val="1808"/>
              </a:lnSpc>
              <a:buFont typeface="Arial"/>
              <a:buChar char="•"/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Applied data augmentation flips to reduce overfitting</a:t>
            </a:r>
          </a:p>
          <a:p>
            <a:pPr algn="just">
              <a:lnSpc>
                <a:spcPts val="1808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74929" y="6604763"/>
            <a:ext cx="2560995" cy="416162"/>
          </a:xfrm>
          <a:custGeom>
            <a:avLst/>
            <a:gdLst/>
            <a:ahLst/>
            <a:cxnLst/>
            <a:rect r="r" b="b" t="t" l="l"/>
            <a:pathLst>
              <a:path h="416162" w="2560995">
                <a:moveTo>
                  <a:pt x="0" y="0"/>
                </a:moveTo>
                <a:lnTo>
                  <a:pt x="2560995" y="0"/>
                </a:lnTo>
                <a:lnTo>
                  <a:pt x="2560995" y="416161"/>
                </a:lnTo>
                <a:lnTo>
                  <a:pt x="0" y="416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9195" y="3053590"/>
            <a:ext cx="518843" cy="515483"/>
          </a:xfrm>
          <a:custGeom>
            <a:avLst/>
            <a:gdLst/>
            <a:ahLst/>
            <a:cxnLst/>
            <a:rect r="r" b="b" t="t" l="l"/>
            <a:pathLst>
              <a:path h="515483" w="518843">
                <a:moveTo>
                  <a:pt x="0" y="0"/>
                </a:moveTo>
                <a:lnTo>
                  <a:pt x="518843" y="0"/>
                </a:lnTo>
                <a:lnTo>
                  <a:pt x="518843" y="515483"/>
                </a:lnTo>
                <a:lnTo>
                  <a:pt x="0" y="5154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7269" t="-152988" r="-2597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37537" y="3227535"/>
            <a:ext cx="342160" cy="227964"/>
          </a:xfrm>
          <a:custGeom>
            <a:avLst/>
            <a:gdLst/>
            <a:ahLst/>
            <a:cxnLst/>
            <a:rect r="r" b="b" t="t" l="l"/>
            <a:pathLst>
              <a:path h="227964" w="342160">
                <a:moveTo>
                  <a:pt x="0" y="0"/>
                </a:moveTo>
                <a:lnTo>
                  <a:pt x="342159" y="0"/>
                </a:lnTo>
                <a:lnTo>
                  <a:pt x="342159" y="227964"/>
                </a:lnTo>
                <a:lnTo>
                  <a:pt x="0" y="227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6285909" y="5639182"/>
            <a:ext cx="2741155" cy="4274706"/>
          </a:xfrm>
          <a:custGeom>
            <a:avLst/>
            <a:gdLst/>
            <a:ahLst/>
            <a:cxnLst/>
            <a:rect r="r" b="b" t="t" l="l"/>
            <a:pathLst>
              <a:path h="4274706" w="2741155">
                <a:moveTo>
                  <a:pt x="0" y="4274707"/>
                </a:moveTo>
                <a:lnTo>
                  <a:pt x="2741155" y="4274707"/>
                </a:lnTo>
                <a:lnTo>
                  <a:pt x="2741155" y="0"/>
                </a:lnTo>
                <a:lnTo>
                  <a:pt x="0" y="0"/>
                </a:lnTo>
                <a:lnTo>
                  <a:pt x="0" y="427470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6187412" y="4951149"/>
            <a:ext cx="1168064" cy="3250948"/>
          </a:xfrm>
          <a:custGeom>
            <a:avLst/>
            <a:gdLst/>
            <a:ahLst/>
            <a:cxnLst/>
            <a:rect r="r" b="b" t="t" l="l"/>
            <a:pathLst>
              <a:path h="3250948" w="1168064">
                <a:moveTo>
                  <a:pt x="0" y="0"/>
                </a:moveTo>
                <a:lnTo>
                  <a:pt x="1168063" y="0"/>
                </a:lnTo>
                <a:lnTo>
                  <a:pt x="1168063" y="3250947"/>
                </a:lnTo>
                <a:lnTo>
                  <a:pt x="0" y="3250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3684" t="0" r="-74042" b="-196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45488" y="9147113"/>
            <a:ext cx="2560995" cy="416162"/>
          </a:xfrm>
          <a:custGeom>
            <a:avLst/>
            <a:gdLst/>
            <a:ahLst/>
            <a:cxnLst/>
            <a:rect r="r" b="b" t="t" l="l"/>
            <a:pathLst>
              <a:path h="416162" w="2560995">
                <a:moveTo>
                  <a:pt x="0" y="0"/>
                </a:moveTo>
                <a:lnTo>
                  <a:pt x="2560995" y="0"/>
                </a:lnTo>
                <a:lnTo>
                  <a:pt x="2560995" y="416162"/>
                </a:lnTo>
                <a:lnTo>
                  <a:pt x="0" y="4161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25985" y="5597266"/>
            <a:ext cx="518843" cy="515483"/>
          </a:xfrm>
          <a:custGeom>
            <a:avLst/>
            <a:gdLst/>
            <a:ahLst/>
            <a:cxnLst/>
            <a:rect r="r" b="b" t="t" l="l"/>
            <a:pathLst>
              <a:path h="515483" w="518843">
                <a:moveTo>
                  <a:pt x="0" y="0"/>
                </a:moveTo>
                <a:lnTo>
                  <a:pt x="518843" y="0"/>
                </a:lnTo>
                <a:lnTo>
                  <a:pt x="518843" y="515484"/>
                </a:lnTo>
                <a:lnTo>
                  <a:pt x="0" y="515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7269" t="-152988" r="-2597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14327" y="5741026"/>
            <a:ext cx="342160" cy="227964"/>
          </a:xfrm>
          <a:custGeom>
            <a:avLst/>
            <a:gdLst/>
            <a:ahLst/>
            <a:cxnLst/>
            <a:rect r="r" b="b" t="t" l="l"/>
            <a:pathLst>
              <a:path h="227964" w="342160">
                <a:moveTo>
                  <a:pt x="0" y="0"/>
                </a:moveTo>
                <a:lnTo>
                  <a:pt x="342160" y="0"/>
                </a:lnTo>
                <a:lnTo>
                  <a:pt x="342160" y="227964"/>
                </a:lnTo>
                <a:lnTo>
                  <a:pt x="0" y="227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13422" y="1551598"/>
            <a:ext cx="1915047" cy="1900685"/>
          </a:xfrm>
          <a:custGeom>
            <a:avLst/>
            <a:gdLst/>
            <a:ahLst/>
            <a:cxnLst/>
            <a:rect r="r" b="b" t="t" l="l"/>
            <a:pathLst>
              <a:path h="1900685" w="1915047">
                <a:moveTo>
                  <a:pt x="0" y="0"/>
                </a:moveTo>
                <a:lnTo>
                  <a:pt x="1915047" y="0"/>
                </a:lnTo>
                <a:lnTo>
                  <a:pt x="1915047" y="1900685"/>
                </a:lnTo>
                <a:lnTo>
                  <a:pt x="0" y="19006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5400000">
            <a:off x="8897054" y="2078618"/>
            <a:ext cx="2741155" cy="4274706"/>
          </a:xfrm>
          <a:custGeom>
            <a:avLst/>
            <a:gdLst/>
            <a:ahLst/>
            <a:cxnLst/>
            <a:rect r="r" b="b" t="t" l="l"/>
            <a:pathLst>
              <a:path h="4274706" w="2741155">
                <a:moveTo>
                  <a:pt x="0" y="4274706"/>
                </a:moveTo>
                <a:lnTo>
                  <a:pt x="2741156" y="4274706"/>
                </a:lnTo>
                <a:lnTo>
                  <a:pt x="2741156" y="0"/>
                </a:lnTo>
                <a:lnTo>
                  <a:pt x="0" y="0"/>
                </a:lnTo>
                <a:lnTo>
                  <a:pt x="0" y="427470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8779031" y="1242777"/>
            <a:ext cx="1168064" cy="3250948"/>
          </a:xfrm>
          <a:custGeom>
            <a:avLst/>
            <a:gdLst/>
            <a:ahLst/>
            <a:cxnLst/>
            <a:rect r="r" b="b" t="t" l="l"/>
            <a:pathLst>
              <a:path h="3250948" w="1168064">
                <a:moveTo>
                  <a:pt x="0" y="0"/>
                </a:moveTo>
                <a:lnTo>
                  <a:pt x="1168064" y="0"/>
                </a:lnTo>
                <a:lnTo>
                  <a:pt x="1168064" y="3250947"/>
                </a:lnTo>
                <a:lnTo>
                  <a:pt x="0" y="3250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3684" t="0" r="-74042" b="-1967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06483" y="5576429"/>
            <a:ext cx="2560995" cy="416162"/>
          </a:xfrm>
          <a:custGeom>
            <a:avLst/>
            <a:gdLst/>
            <a:ahLst/>
            <a:cxnLst/>
            <a:rect r="r" b="b" t="t" l="l"/>
            <a:pathLst>
              <a:path h="416162" w="2560995">
                <a:moveTo>
                  <a:pt x="0" y="0"/>
                </a:moveTo>
                <a:lnTo>
                  <a:pt x="2560995" y="0"/>
                </a:lnTo>
                <a:lnTo>
                  <a:pt x="2560995" y="416162"/>
                </a:lnTo>
                <a:lnTo>
                  <a:pt x="0" y="4161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837131" y="1831889"/>
            <a:ext cx="518843" cy="515483"/>
          </a:xfrm>
          <a:custGeom>
            <a:avLst/>
            <a:gdLst/>
            <a:ahLst/>
            <a:cxnLst/>
            <a:rect r="r" b="b" t="t" l="l"/>
            <a:pathLst>
              <a:path h="515483" w="518843">
                <a:moveTo>
                  <a:pt x="0" y="0"/>
                </a:moveTo>
                <a:lnTo>
                  <a:pt x="518843" y="0"/>
                </a:lnTo>
                <a:lnTo>
                  <a:pt x="518843" y="515484"/>
                </a:lnTo>
                <a:lnTo>
                  <a:pt x="0" y="515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7269" t="-152988" r="-25979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10456" y="1965645"/>
            <a:ext cx="372192" cy="247973"/>
          </a:xfrm>
          <a:custGeom>
            <a:avLst/>
            <a:gdLst/>
            <a:ahLst/>
            <a:cxnLst/>
            <a:rect r="r" b="b" t="t" l="l"/>
            <a:pathLst>
              <a:path h="247973" w="372192">
                <a:moveTo>
                  <a:pt x="0" y="0"/>
                </a:moveTo>
                <a:lnTo>
                  <a:pt x="372192" y="0"/>
                </a:lnTo>
                <a:lnTo>
                  <a:pt x="372192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6180091">
            <a:off x="15091792" y="7155339"/>
            <a:ext cx="3461576" cy="4114800"/>
          </a:xfrm>
          <a:custGeom>
            <a:avLst/>
            <a:gdLst/>
            <a:ahLst/>
            <a:cxnLst/>
            <a:rect r="r" b="b" t="t" l="l"/>
            <a:pathLst>
              <a:path h="4114800" w="3461576">
                <a:moveTo>
                  <a:pt x="346157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461575" y="0"/>
                </a:lnTo>
                <a:lnTo>
                  <a:pt x="3461575" y="411480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-3701923">
            <a:off x="15938449" y="9456110"/>
            <a:ext cx="1602287" cy="260372"/>
          </a:xfrm>
          <a:custGeom>
            <a:avLst/>
            <a:gdLst/>
            <a:ahLst/>
            <a:cxnLst/>
            <a:rect r="r" b="b" t="t" l="l"/>
            <a:pathLst>
              <a:path h="260372" w="1602287">
                <a:moveTo>
                  <a:pt x="0" y="260371"/>
                </a:moveTo>
                <a:lnTo>
                  <a:pt x="1602287" y="260371"/>
                </a:lnTo>
                <a:lnTo>
                  <a:pt x="1602287" y="0"/>
                </a:lnTo>
                <a:lnTo>
                  <a:pt x="0" y="0"/>
                </a:lnTo>
                <a:lnTo>
                  <a:pt x="0" y="260371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5400000">
            <a:off x="13167331" y="4694179"/>
            <a:ext cx="2741155" cy="4274706"/>
          </a:xfrm>
          <a:custGeom>
            <a:avLst/>
            <a:gdLst/>
            <a:ahLst/>
            <a:cxnLst/>
            <a:rect r="r" b="b" t="t" l="l"/>
            <a:pathLst>
              <a:path h="4274706" w="2741155">
                <a:moveTo>
                  <a:pt x="0" y="4274706"/>
                </a:moveTo>
                <a:lnTo>
                  <a:pt x="2741155" y="4274706"/>
                </a:lnTo>
                <a:lnTo>
                  <a:pt x="2741155" y="0"/>
                </a:lnTo>
                <a:lnTo>
                  <a:pt x="0" y="0"/>
                </a:lnTo>
                <a:lnTo>
                  <a:pt x="0" y="427470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13165664" y="4115552"/>
            <a:ext cx="1168064" cy="3250948"/>
          </a:xfrm>
          <a:custGeom>
            <a:avLst/>
            <a:gdLst/>
            <a:ahLst/>
            <a:cxnLst/>
            <a:rect r="r" b="b" t="t" l="l"/>
            <a:pathLst>
              <a:path h="3250948" w="1168064">
                <a:moveTo>
                  <a:pt x="0" y="0"/>
                </a:moveTo>
                <a:lnTo>
                  <a:pt x="1168064" y="0"/>
                </a:lnTo>
                <a:lnTo>
                  <a:pt x="1168064" y="3250948"/>
                </a:lnTo>
                <a:lnTo>
                  <a:pt x="0" y="32509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3684" t="0" r="-74042" b="-19674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814174" y="8193440"/>
            <a:ext cx="2560995" cy="416162"/>
          </a:xfrm>
          <a:custGeom>
            <a:avLst/>
            <a:gdLst/>
            <a:ahLst/>
            <a:cxnLst/>
            <a:rect r="r" b="b" t="t" l="l"/>
            <a:pathLst>
              <a:path h="416162" w="2560995">
                <a:moveTo>
                  <a:pt x="0" y="0"/>
                </a:moveTo>
                <a:lnTo>
                  <a:pt x="2560995" y="0"/>
                </a:lnTo>
                <a:lnTo>
                  <a:pt x="2560995" y="416162"/>
                </a:lnTo>
                <a:lnTo>
                  <a:pt x="0" y="4161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36136" y="4811842"/>
            <a:ext cx="518843" cy="515483"/>
          </a:xfrm>
          <a:custGeom>
            <a:avLst/>
            <a:gdLst/>
            <a:ahLst/>
            <a:cxnLst/>
            <a:rect r="r" b="b" t="t" l="l"/>
            <a:pathLst>
              <a:path h="515483" w="518843">
                <a:moveTo>
                  <a:pt x="0" y="0"/>
                </a:moveTo>
                <a:lnTo>
                  <a:pt x="518843" y="0"/>
                </a:lnTo>
                <a:lnTo>
                  <a:pt x="518843" y="515484"/>
                </a:lnTo>
                <a:lnTo>
                  <a:pt x="0" y="515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7269" t="-152988" r="-25979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724478" y="4955602"/>
            <a:ext cx="342160" cy="227964"/>
          </a:xfrm>
          <a:custGeom>
            <a:avLst/>
            <a:gdLst/>
            <a:ahLst/>
            <a:cxnLst/>
            <a:rect r="r" b="b" t="t" l="l"/>
            <a:pathLst>
              <a:path h="227964" w="342160">
                <a:moveTo>
                  <a:pt x="0" y="0"/>
                </a:moveTo>
                <a:lnTo>
                  <a:pt x="342159" y="0"/>
                </a:lnTo>
                <a:lnTo>
                  <a:pt x="342159" y="227964"/>
                </a:lnTo>
                <a:lnTo>
                  <a:pt x="0" y="227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59459" y="3734731"/>
            <a:ext cx="33981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pipeline &amp; preprocessing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45970" y="6386908"/>
            <a:ext cx="3398133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25071" y="2594307"/>
            <a:ext cx="2633883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setup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50629" y="5436226"/>
            <a:ext cx="3398133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Observations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05805" y="950592"/>
            <a:ext cx="14655698" cy="767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3"/>
              </a:lnSpc>
            </a:pPr>
            <a:r>
              <a:rPr lang="en-US" sz="5126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Configuration &amp; Results (VGG16)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327051" y="3546807"/>
            <a:ext cx="3020159" cy="184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5307" indent="-162654" lvl="1">
              <a:lnSpc>
                <a:spcPts val="1808"/>
              </a:lnSpc>
              <a:buFont typeface="Arial"/>
              <a:buChar char="•"/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Optimizer: Adam with learning rate [0.001]</a:t>
            </a:r>
          </a:p>
          <a:p>
            <a:pPr algn="just" marL="325307" indent="-162654" lvl="1">
              <a:lnSpc>
                <a:spcPts val="1808"/>
              </a:lnSpc>
              <a:buFont typeface="Arial"/>
              <a:buChar char="•"/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Loss: categorical cross-entropy</a:t>
            </a:r>
          </a:p>
          <a:p>
            <a:pPr algn="just" marL="325307" indent="-162654" lvl="1">
              <a:lnSpc>
                <a:spcPts val="1808"/>
              </a:lnSpc>
              <a:buFont typeface="Arial"/>
              <a:buChar char="•"/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Batch size: 32, Epochs: 15</a:t>
            </a:r>
          </a:p>
          <a:p>
            <a:pPr algn="just" marL="325307" indent="-162654" lvl="1">
              <a:lnSpc>
                <a:spcPts val="1808"/>
              </a:lnSpc>
              <a:buFont typeface="Arial"/>
              <a:buChar char="•"/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/ validation: 80-20% split</a:t>
            </a:r>
          </a:p>
          <a:p>
            <a:pPr algn="just">
              <a:lnSpc>
                <a:spcPts val="1808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5519134" y="7311124"/>
            <a:ext cx="3624866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7159" indent="-193580" lvl="1">
              <a:lnSpc>
                <a:spcPts val="2151"/>
              </a:lnSpc>
              <a:buFont typeface="Arial"/>
              <a:buChar char="•"/>
            </a:pPr>
            <a:r>
              <a:rPr lang="en-US" sz="17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 Training accuracy: ~ 97.18%</a:t>
            </a:r>
          </a:p>
          <a:p>
            <a:pPr algn="just" marL="387159" indent="-193580" lvl="1">
              <a:lnSpc>
                <a:spcPts val="2151"/>
              </a:lnSpc>
              <a:buFont typeface="Arial"/>
              <a:buChar char="•"/>
            </a:pPr>
            <a:r>
              <a:rPr lang="en-US" sz="17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Validation accuracy: 84.75%</a:t>
            </a:r>
          </a:p>
          <a:p>
            <a:pPr algn="just" marL="387159" indent="-193580" lvl="1">
              <a:lnSpc>
                <a:spcPts val="2151"/>
              </a:lnSpc>
              <a:buFont typeface="Arial"/>
              <a:buChar char="•"/>
            </a:pPr>
            <a:r>
              <a:rPr lang="en-US" sz="17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Validation Loss: 56.82%</a:t>
            </a:r>
          </a:p>
          <a:p>
            <a:pPr algn="just">
              <a:lnSpc>
                <a:spcPts val="2151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400556" y="6386908"/>
            <a:ext cx="3760948" cy="161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5307" indent="-162654" lvl="1">
              <a:lnSpc>
                <a:spcPts val="1808"/>
              </a:lnSpc>
              <a:buFont typeface="Arial"/>
              <a:buChar char="•"/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VGG16 + transfer learning performs significantly better than a scratch CNN </a:t>
            </a:r>
          </a:p>
          <a:p>
            <a:pPr algn="just" marL="325307" indent="-162654" lvl="1">
              <a:lnSpc>
                <a:spcPts val="1808"/>
              </a:lnSpc>
              <a:buFont typeface="Arial"/>
              <a:buChar char="•"/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Overfitting controlled via frozen backbone, augmentation, and/or dropout</a:t>
            </a:r>
          </a:p>
          <a:p>
            <a:pPr algn="just">
              <a:lnSpc>
                <a:spcPts val="1808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5400000">
            <a:off x="1611385" y="8556861"/>
            <a:ext cx="461236" cy="46123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15458287" y="2677583"/>
            <a:ext cx="443047" cy="44304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true" flipV="true" rot="-3566989">
            <a:off x="376072" y="-520333"/>
            <a:ext cx="2470626" cy="2936851"/>
          </a:xfrm>
          <a:custGeom>
            <a:avLst/>
            <a:gdLst/>
            <a:ahLst/>
            <a:cxnLst/>
            <a:rect r="r" b="b" t="t" l="l"/>
            <a:pathLst>
              <a:path h="2936851" w="2470626">
                <a:moveTo>
                  <a:pt x="2470626" y="2936851"/>
                </a:moveTo>
                <a:lnTo>
                  <a:pt x="0" y="2936851"/>
                </a:lnTo>
                <a:lnTo>
                  <a:pt x="0" y="0"/>
                </a:lnTo>
                <a:lnTo>
                  <a:pt x="2470626" y="0"/>
                </a:lnTo>
                <a:lnTo>
                  <a:pt x="2470626" y="2936851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11766010" y="20618808"/>
                </a:moveTo>
                <a:lnTo>
                  <a:pt x="0" y="6618381"/>
                </a:lnTo>
                <a:lnTo>
                  <a:pt x="7875240" y="0"/>
                </a:lnTo>
                <a:lnTo>
                  <a:pt x="19641250" y="14000427"/>
                </a:lnTo>
                <a:lnTo>
                  <a:pt x="11766010" y="20618808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74811" y="2621398"/>
            <a:ext cx="1549211" cy="1537592"/>
          </a:xfrm>
          <a:custGeom>
            <a:avLst/>
            <a:gdLst/>
            <a:ahLst/>
            <a:cxnLst/>
            <a:rect r="r" b="b" t="t" l="l"/>
            <a:pathLst>
              <a:path h="1537592" w="1549211">
                <a:moveTo>
                  <a:pt x="0" y="0"/>
                </a:moveTo>
                <a:lnTo>
                  <a:pt x="1549210" y="0"/>
                </a:lnTo>
                <a:lnTo>
                  <a:pt x="1549210" y="1537592"/>
                </a:lnTo>
                <a:lnTo>
                  <a:pt x="0" y="1537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6896380">
            <a:off x="13431233" y="5052389"/>
            <a:ext cx="5306147" cy="6307456"/>
          </a:xfrm>
          <a:custGeom>
            <a:avLst/>
            <a:gdLst/>
            <a:ahLst/>
            <a:cxnLst/>
            <a:rect r="r" b="b" t="t" l="l"/>
            <a:pathLst>
              <a:path h="6307456" w="5306147">
                <a:moveTo>
                  <a:pt x="5306147" y="6307456"/>
                </a:moveTo>
                <a:lnTo>
                  <a:pt x="0" y="6307456"/>
                </a:lnTo>
                <a:lnTo>
                  <a:pt x="0" y="0"/>
                </a:lnTo>
                <a:lnTo>
                  <a:pt x="5306147" y="0"/>
                </a:lnTo>
                <a:lnTo>
                  <a:pt x="5306147" y="630745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78771" y="1887917"/>
            <a:ext cx="7415739" cy="7602947"/>
          </a:xfrm>
          <a:custGeom>
            <a:avLst/>
            <a:gdLst/>
            <a:ahLst/>
            <a:cxnLst/>
            <a:rect r="r" b="b" t="t" l="l"/>
            <a:pathLst>
              <a:path h="7602947" w="7415739">
                <a:moveTo>
                  <a:pt x="0" y="0"/>
                </a:moveTo>
                <a:lnTo>
                  <a:pt x="7415739" y="0"/>
                </a:lnTo>
                <a:lnTo>
                  <a:pt x="7415739" y="7602948"/>
                </a:lnTo>
                <a:lnTo>
                  <a:pt x="0" y="7602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9873" y="1047750"/>
            <a:ext cx="9620851" cy="184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7"/>
              </a:lnSpc>
            </a:pPr>
            <a:r>
              <a:rPr lang="en-US" sz="65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Validation Inference &amp; Error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9683" y="3390194"/>
            <a:ext cx="5568768" cy="1080430"/>
            <a:chOff x="0" y="0"/>
            <a:chExt cx="7425024" cy="14405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9962" cy="1440574"/>
            </a:xfrm>
            <a:custGeom>
              <a:avLst/>
              <a:gdLst/>
              <a:ahLst/>
              <a:cxnLst/>
              <a:rect r="r" b="b" t="t" l="l"/>
              <a:pathLst>
                <a:path h="1440574" w="1449962">
                  <a:moveTo>
                    <a:pt x="0" y="0"/>
                  </a:moveTo>
                  <a:lnTo>
                    <a:pt x="1449962" y="0"/>
                  </a:lnTo>
                  <a:lnTo>
                    <a:pt x="1449962" y="1440574"/>
                  </a:lnTo>
                  <a:lnTo>
                    <a:pt x="0" y="144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27269" t="-152988" r="-25979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64763" y="246446"/>
              <a:ext cx="920436" cy="947682"/>
            </a:xfrm>
            <a:custGeom>
              <a:avLst/>
              <a:gdLst/>
              <a:ahLst/>
              <a:cxnLst/>
              <a:rect r="r" b="b" t="t" l="l"/>
              <a:pathLst>
                <a:path h="947682" w="920436">
                  <a:moveTo>
                    <a:pt x="0" y="0"/>
                  </a:moveTo>
                  <a:lnTo>
                    <a:pt x="920436" y="0"/>
                  </a:lnTo>
                  <a:lnTo>
                    <a:pt x="920436" y="947682"/>
                  </a:lnTo>
                  <a:lnTo>
                    <a:pt x="0" y="947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862179" y="120974"/>
              <a:ext cx="5562845" cy="673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79"/>
                </a:lnSpc>
              </a:pPr>
              <a:r>
                <a:rPr lang="en-US" sz="2985">
                  <a:solidFill>
                    <a:srgbClr val="2C9E54"/>
                  </a:solidFill>
                  <a:latin typeface="Poppins"/>
                  <a:ea typeface="Poppins"/>
                  <a:cs typeface="Poppins"/>
                  <a:sym typeface="Poppins"/>
                </a:rPr>
                <a:t>Key Takeaways: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57154" y="4442049"/>
            <a:ext cx="7710261" cy="521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489" indent="-235245" lvl="1">
              <a:lnSpc>
                <a:spcPts val="2615"/>
              </a:lnSpc>
              <a:spcBef>
                <a:spcPct val="0"/>
              </a:spcBef>
              <a:buFont typeface="Arial"/>
              <a:buChar char="•"/>
            </a:pPr>
            <a:r>
              <a:rPr lang="en-US" sz="2179">
                <a:solidFill>
                  <a:srgbClr val="19616E"/>
                </a:solidFill>
                <a:latin typeface="Poppins"/>
                <a:ea typeface="Poppins"/>
                <a:cs typeface="Poppins"/>
                <a:sym typeface="Poppins"/>
              </a:rPr>
              <a:t>Strong Generalization: Model correctly identified 14 of 16 validation images.</a:t>
            </a:r>
          </a:p>
          <a:p>
            <a:pPr algn="l">
              <a:lnSpc>
                <a:spcPts val="2615"/>
              </a:lnSpc>
              <a:spcBef>
                <a:spcPct val="0"/>
              </a:spcBef>
            </a:pPr>
          </a:p>
          <a:p>
            <a:pPr algn="l" marL="470489" indent="-235245" lvl="1">
              <a:lnSpc>
                <a:spcPts val="2615"/>
              </a:lnSpc>
              <a:spcBef>
                <a:spcPct val="0"/>
              </a:spcBef>
              <a:buFont typeface="Arial"/>
              <a:buChar char="•"/>
            </a:pPr>
            <a:r>
              <a:rPr lang="en-US" sz="2179">
                <a:solidFill>
                  <a:srgbClr val="19616E"/>
                </a:solidFill>
                <a:latin typeface="Poppins"/>
                <a:ea typeface="Poppins"/>
                <a:cs typeface="Poppins"/>
                <a:sym typeface="Poppins"/>
              </a:rPr>
              <a:t>High Confidence: Critical defects (Physical Damage, Bird-drops) detected with &gt;98% probability.</a:t>
            </a:r>
          </a:p>
          <a:p>
            <a:pPr algn="l">
              <a:lnSpc>
                <a:spcPts val="2615"/>
              </a:lnSpc>
              <a:spcBef>
                <a:spcPct val="0"/>
              </a:spcBef>
            </a:pPr>
          </a:p>
          <a:p>
            <a:pPr algn="l" marL="470489" indent="-235245" lvl="1">
              <a:lnSpc>
                <a:spcPts val="2615"/>
              </a:lnSpc>
              <a:spcBef>
                <a:spcPct val="0"/>
              </a:spcBef>
              <a:buFont typeface="Arial"/>
              <a:buChar char="•"/>
            </a:pPr>
            <a:r>
              <a:rPr lang="en-US" sz="2179">
                <a:solidFill>
                  <a:srgbClr val="19616E"/>
                </a:solidFill>
                <a:latin typeface="Poppins"/>
                <a:ea typeface="Poppins"/>
                <a:cs typeface="Poppins"/>
                <a:sym typeface="Poppins"/>
              </a:rPr>
              <a:t>Identified Weaknesses:</a:t>
            </a:r>
          </a:p>
          <a:p>
            <a:pPr algn="l">
              <a:lnSpc>
                <a:spcPts val="2615"/>
              </a:lnSpc>
              <a:spcBef>
                <a:spcPct val="0"/>
              </a:spcBef>
            </a:pPr>
          </a:p>
          <a:p>
            <a:pPr algn="l" marL="940979" indent="-313660" lvl="2">
              <a:lnSpc>
                <a:spcPts val="2615"/>
              </a:lnSpc>
              <a:spcBef>
                <a:spcPct val="0"/>
              </a:spcBef>
              <a:buFont typeface="Arial"/>
              <a:buChar char="⚬"/>
            </a:pPr>
            <a:r>
              <a:rPr lang="en-US" sz="2179">
                <a:solidFill>
                  <a:srgbClr val="19616E"/>
                </a:solidFill>
                <a:latin typeface="Poppins"/>
                <a:ea typeface="Poppins"/>
                <a:cs typeface="Poppins"/>
                <a:sym typeface="Poppins"/>
              </a:rPr>
              <a:t>Lighting: Glare caused confusion between "Clean" and "Dusty" (Top Left).</a:t>
            </a:r>
          </a:p>
          <a:p>
            <a:pPr algn="l">
              <a:lnSpc>
                <a:spcPts val="2615"/>
              </a:lnSpc>
              <a:spcBef>
                <a:spcPct val="0"/>
              </a:spcBef>
            </a:pPr>
          </a:p>
          <a:p>
            <a:pPr algn="l" marL="940979" indent="-313660" lvl="2">
              <a:lnSpc>
                <a:spcPts val="2615"/>
              </a:lnSpc>
              <a:spcBef>
                <a:spcPct val="0"/>
              </a:spcBef>
              <a:buFont typeface="Arial"/>
              <a:buChar char="⚬"/>
            </a:pPr>
            <a:r>
              <a:rPr lang="en-US" sz="2179">
                <a:solidFill>
                  <a:srgbClr val="19616E"/>
                </a:solidFill>
                <a:latin typeface="Poppins"/>
                <a:ea typeface="Poppins"/>
                <a:cs typeface="Poppins"/>
                <a:sym typeface="Poppins"/>
              </a:rPr>
              <a:t>Data Quality: Model failed on "Stock Photos" with white backgrounds (out-of-distribution data).</a:t>
            </a:r>
          </a:p>
          <a:p>
            <a:pPr algn="l">
              <a:lnSpc>
                <a:spcPts val="2615"/>
              </a:lnSpc>
              <a:spcBef>
                <a:spcPct val="0"/>
              </a:spcBef>
            </a:pPr>
          </a:p>
          <a:p>
            <a:pPr algn="l" marL="470489" indent="-235245" lvl="1">
              <a:lnSpc>
                <a:spcPts val="2615"/>
              </a:lnSpc>
              <a:buFont typeface="Arial"/>
              <a:buChar char="•"/>
            </a:pPr>
            <a:r>
              <a:rPr lang="en-US" sz="2179">
                <a:solidFill>
                  <a:srgbClr val="19616E"/>
                </a:solidFill>
                <a:latin typeface="Poppins"/>
                <a:ea typeface="Poppins"/>
                <a:cs typeface="Poppins"/>
                <a:sym typeface="Poppins"/>
              </a:rPr>
              <a:t>Action Item: Remove unrealistic stock images and apply lighting augmentation.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-3670880">
            <a:off x="402625" y="-2228185"/>
            <a:ext cx="4891115" cy="5814104"/>
          </a:xfrm>
          <a:custGeom>
            <a:avLst/>
            <a:gdLst/>
            <a:ahLst/>
            <a:cxnLst/>
            <a:rect r="r" b="b" t="t" l="l"/>
            <a:pathLst>
              <a:path h="5814104" w="4891115">
                <a:moveTo>
                  <a:pt x="4891115" y="5814104"/>
                </a:moveTo>
                <a:lnTo>
                  <a:pt x="0" y="5814104"/>
                </a:lnTo>
                <a:lnTo>
                  <a:pt x="0" y="0"/>
                </a:lnTo>
                <a:lnTo>
                  <a:pt x="4891115" y="0"/>
                </a:lnTo>
                <a:lnTo>
                  <a:pt x="4891115" y="58141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7875240" y="0"/>
                </a:moveTo>
                <a:lnTo>
                  <a:pt x="19641250" y="14000427"/>
                </a:lnTo>
                <a:lnTo>
                  <a:pt x="11766010" y="20618808"/>
                </a:lnTo>
                <a:lnTo>
                  <a:pt x="0" y="6618381"/>
                </a:lnTo>
                <a:lnTo>
                  <a:pt x="7875240" y="0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589560">
            <a:off x="11423355" y="5031118"/>
            <a:ext cx="6440932" cy="7656382"/>
          </a:xfrm>
          <a:custGeom>
            <a:avLst/>
            <a:gdLst/>
            <a:ahLst/>
            <a:cxnLst/>
            <a:rect r="r" b="b" t="t" l="l"/>
            <a:pathLst>
              <a:path h="7656382" w="6440932">
                <a:moveTo>
                  <a:pt x="6440931" y="7656382"/>
                </a:moveTo>
                <a:lnTo>
                  <a:pt x="0" y="7656382"/>
                </a:lnTo>
                <a:lnTo>
                  <a:pt x="0" y="0"/>
                </a:lnTo>
                <a:lnTo>
                  <a:pt x="6440931" y="0"/>
                </a:lnTo>
                <a:lnTo>
                  <a:pt x="6440931" y="76563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3701923">
            <a:off x="6487546" y="10858167"/>
            <a:ext cx="1602287" cy="260372"/>
          </a:xfrm>
          <a:custGeom>
            <a:avLst/>
            <a:gdLst/>
            <a:ahLst/>
            <a:cxnLst/>
            <a:rect r="r" b="b" t="t" l="l"/>
            <a:pathLst>
              <a:path h="260372" w="1602287">
                <a:moveTo>
                  <a:pt x="0" y="260371"/>
                </a:moveTo>
                <a:lnTo>
                  <a:pt x="1602287" y="260371"/>
                </a:lnTo>
                <a:lnTo>
                  <a:pt x="1602287" y="0"/>
                </a:lnTo>
                <a:lnTo>
                  <a:pt x="0" y="0"/>
                </a:lnTo>
                <a:lnTo>
                  <a:pt x="0" y="26037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556509" y="466007"/>
            <a:ext cx="443047" cy="4430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77350" y="2837228"/>
            <a:ext cx="9010650" cy="5609130"/>
          </a:xfrm>
          <a:custGeom>
            <a:avLst/>
            <a:gdLst/>
            <a:ahLst/>
            <a:cxnLst/>
            <a:rect r="r" b="b" t="t" l="l"/>
            <a:pathLst>
              <a:path h="5609130" w="9010650">
                <a:moveTo>
                  <a:pt x="0" y="0"/>
                </a:moveTo>
                <a:lnTo>
                  <a:pt x="9010650" y="0"/>
                </a:lnTo>
                <a:lnTo>
                  <a:pt x="9010650" y="5609129"/>
                </a:lnTo>
                <a:lnTo>
                  <a:pt x="0" y="5609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9129" y="837400"/>
            <a:ext cx="14856442" cy="73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936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Real - World Test Data (External Source Data)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5400000">
            <a:off x="1011437" y="1451832"/>
            <a:ext cx="2741155" cy="4274706"/>
          </a:xfrm>
          <a:custGeom>
            <a:avLst/>
            <a:gdLst/>
            <a:ahLst/>
            <a:cxnLst/>
            <a:rect r="r" b="b" t="t" l="l"/>
            <a:pathLst>
              <a:path h="4274706" w="2741155">
                <a:moveTo>
                  <a:pt x="0" y="4274706"/>
                </a:moveTo>
                <a:lnTo>
                  <a:pt x="2741155" y="4274706"/>
                </a:lnTo>
                <a:lnTo>
                  <a:pt x="2741155" y="0"/>
                </a:lnTo>
                <a:lnTo>
                  <a:pt x="0" y="0"/>
                </a:lnTo>
                <a:lnTo>
                  <a:pt x="0" y="427470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009769" y="873205"/>
            <a:ext cx="1168064" cy="3250948"/>
          </a:xfrm>
          <a:custGeom>
            <a:avLst/>
            <a:gdLst/>
            <a:ahLst/>
            <a:cxnLst/>
            <a:rect r="r" b="b" t="t" l="l"/>
            <a:pathLst>
              <a:path h="3250948" w="1168064">
                <a:moveTo>
                  <a:pt x="0" y="0"/>
                </a:moveTo>
                <a:lnTo>
                  <a:pt x="1168064" y="0"/>
                </a:lnTo>
                <a:lnTo>
                  <a:pt x="1168064" y="3250948"/>
                </a:lnTo>
                <a:lnTo>
                  <a:pt x="0" y="32509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3684" t="0" r="-74042" b="-196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8280" y="4951093"/>
            <a:ext cx="2560995" cy="416162"/>
          </a:xfrm>
          <a:custGeom>
            <a:avLst/>
            <a:gdLst/>
            <a:ahLst/>
            <a:cxnLst/>
            <a:rect r="r" b="b" t="t" l="l"/>
            <a:pathLst>
              <a:path h="416162" w="2560995">
                <a:moveTo>
                  <a:pt x="0" y="0"/>
                </a:moveTo>
                <a:lnTo>
                  <a:pt x="2560995" y="0"/>
                </a:lnTo>
                <a:lnTo>
                  <a:pt x="2560995" y="416162"/>
                </a:lnTo>
                <a:lnTo>
                  <a:pt x="0" y="416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7430" y="3251349"/>
            <a:ext cx="302015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8"/>
              </a:lnSpc>
            </a:pPr>
            <a:r>
              <a:rPr lang="en-US" sz="15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Tested on completely new images sourced from the internet, distinct from the training distribution.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05265" y="2336754"/>
            <a:ext cx="3398133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Methodology: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793594" y="1569495"/>
            <a:ext cx="1915047" cy="1900685"/>
          </a:xfrm>
          <a:custGeom>
            <a:avLst/>
            <a:gdLst/>
            <a:ahLst/>
            <a:cxnLst/>
            <a:rect r="r" b="b" t="t" l="l"/>
            <a:pathLst>
              <a:path h="1900685" w="1915047">
                <a:moveTo>
                  <a:pt x="0" y="0"/>
                </a:moveTo>
                <a:lnTo>
                  <a:pt x="1915047" y="0"/>
                </a:lnTo>
                <a:lnTo>
                  <a:pt x="1915047" y="1900685"/>
                </a:lnTo>
                <a:lnTo>
                  <a:pt x="0" y="19006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519368" y="2837228"/>
            <a:ext cx="4551040" cy="3045115"/>
            <a:chOff x="0" y="0"/>
            <a:chExt cx="6068053" cy="4060154"/>
          </a:xfrm>
        </p:grpSpPr>
        <p:sp>
          <p:nvSpPr>
            <p:cNvPr name="Freeform 17" id="17"/>
            <p:cNvSpPr/>
            <p:nvPr/>
          </p:nvSpPr>
          <p:spPr>
            <a:xfrm flipH="false" flipV="true" rot="5400000">
              <a:off x="1390812" y="-617087"/>
              <a:ext cx="3654874" cy="5699608"/>
            </a:xfrm>
            <a:custGeom>
              <a:avLst/>
              <a:gdLst/>
              <a:ahLst/>
              <a:cxnLst/>
              <a:rect r="r" b="b" t="t" l="l"/>
              <a:pathLst>
                <a:path h="5699608" w="3654874">
                  <a:moveTo>
                    <a:pt x="0" y="5699608"/>
                  </a:moveTo>
                  <a:lnTo>
                    <a:pt x="3654874" y="5699608"/>
                  </a:lnTo>
                  <a:lnTo>
                    <a:pt x="3654874" y="0"/>
                  </a:lnTo>
                  <a:lnTo>
                    <a:pt x="0" y="0"/>
                  </a:lnTo>
                  <a:lnTo>
                    <a:pt x="0" y="5699608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5400000">
              <a:off x="1388589" y="-1388589"/>
              <a:ext cx="1557419" cy="4334597"/>
            </a:xfrm>
            <a:custGeom>
              <a:avLst/>
              <a:gdLst/>
              <a:ahLst/>
              <a:cxnLst/>
              <a:rect r="r" b="b" t="t" l="l"/>
              <a:pathLst>
                <a:path h="4334597" w="1557419">
                  <a:moveTo>
                    <a:pt x="0" y="0"/>
                  </a:moveTo>
                  <a:lnTo>
                    <a:pt x="1557419" y="0"/>
                  </a:lnTo>
                  <a:lnTo>
                    <a:pt x="1557419" y="4334597"/>
                  </a:lnTo>
                  <a:lnTo>
                    <a:pt x="0" y="433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73684" t="0" r="-74042" b="-19674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11376" y="569159"/>
              <a:ext cx="3511844" cy="400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9"/>
                </a:lnSpc>
              </a:pPr>
              <a:r>
                <a:rPr lang="en-US" sz="1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Reality Gap: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87682" y="1689801"/>
              <a:ext cx="4026878" cy="933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8"/>
                </a:lnSpc>
              </a:pPr>
              <a:r>
                <a:rPr lang="en-US" sz="15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Accuracy drops to 50% (6/12) on external data, highlighting a 'Domain Shift' challenge.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31672" y="5992358"/>
            <a:ext cx="4551040" cy="3045115"/>
            <a:chOff x="0" y="0"/>
            <a:chExt cx="6068053" cy="4060154"/>
          </a:xfrm>
        </p:grpSpPr>
        <p:sp>
          <p:nvSpPr>
            <p:cNvPr name="Freeform 22" id="22"/>
            <p:cNvSpPr/>
            <p:nvPr/>
          </p:nvSpPr>
          <p:spPr>
            <a:xfrm flipH="false" flipV="true" rot="5400000">
              <a:off x="1390812" y="-617087"/>
              <a:ext cx="3654874" cy="5699608"/>
            </a:xfrm>
            <a:custGeom>
              <a:avLst/>
              <a:gdLst/>
              <a:ahLst/>
              <a:cxnLst/>
              <a:rect r="r" b="b" t="t" l="l"/>
              <a:pathLst>
                <a:path h="5699608" w="3654874">
                  <a:moveTo>
                    <a:pt x="0" y="5699608"/>
                  </a:moveTo>
                  <a:lnTo>
                    <a:pt x="3654874" y="5699608"/>
                  </a:lnTo>
                  <a:lnTo>
                    <a:pt x="3654874" y="0"/>
                  </a:lnTo>
                  <a:lnTo>
                    <a:pt x="0" y="0"/>
                  </a:lnTo>
                  <a:lnTo>
                    <a:pt x="0" y="5699608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5400000">
              <a:off x="1486713" y="-1388589"/>
              <a:ext cx="1557419" cy="4334597"/>
            </a:xfrm>
            <a:custGeom>
              <a:avLst/>
              <a:gdLst/>
              <a:ahLst/>
              <a:cxnLst/>
              <a:rect r="r" b="b" t="t" l="l"/>
              <a:pathLst>
                <a:path h="4334597" w="1557419">
                  <a:moveTo>
                    <a:pt x="0" y="0"/>
                  </a:moveTo>
                  <a:lnTo>
                    <a:pt x="1557418" y="0"/>
                  </a:lnTo>
                  <a:lnTo>
                    <a:pt x="1557418" y="4334597"/>
                  </a:lnTo>
                  <a:lnTo>
                    <a:pt x="0" y="433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73684" t="0" r="-74042" b="-19674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378659"/>
              <a:ext cx="4530844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9"/>
                </a:lnSpc>
              </a:pPr>
              <a:r>
                <a:rPr lang="en-US" sz="1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Specific Weakness (Electrical Damage):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919937" y="1840386"/>
              <a:ext cx="4026878" cy="1543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8"/>
                </a:lnSpc>
              </a:pPr>
              <a:r>
                <a:rPr lang="en-US" sz="15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model consistently misclassified</a:t>
              </a:r>
            </a:p>
            <a:p>
              <a:pPr algn="l">
                <a:lnSpc>
                  <a:spcPts val="1808"/>
                </a:lnSpc>
              </a:pPr>
              <a:r>
                <a:rPr lang="en-US" sz="15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Electrical Damage. It confuses burn marks with 'Dust' or 'Bird Drops.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519368" y="6805212"/>
            <a:ext cx="4624632" cy="3045115"/>
            <a:chOff x="0" y="0"/>
            <a:chExt cx="6166177" cy="406015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297025" y="1997811"/>
              <a:ext cx="691791" cy="687311"/>
            </a:xfrm>
            <a:custGeom>
              <a:avLst/>
              <a:gdLst/>
              <a:ahLst/>
              <a:cxnLst/>
              <a:rect r="r" b="b" t="t" l="l"/>
              <a:pathLst>
                <a:path h="687311" w="691791">
                  <a:moveTo>
                    <a:pt x="0" y="0"/>
                  </a:moveTo>
                  <a:lnTo>
                    <a:pt x="691790" y="0"/>
                  </a:lnTo>
                  <a:lnTo>
                    <a:pt x="691790" y="687311"/>
                  </a:lnTo>
                  <a:lnTo>
                    <a:pt x="0" y="687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27269" t="-152988" r="-25979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414813" y="2189491"/>
              <a:ext cx="456213" cy="303952"/>
            </a:xfrm>
            <a:custGeom>
              <a:avLst/>
              <a:gdLst/>
              <a:ahLst/>
              <a:cxnLst/>
              <a:rect r="r" b="b" t="t" l="l"/>
              <a:pathLst>
                <a:path h="303952" w="456213">
                  <a:moveTo>
                    <a:pt x="0" y="0"/>
                  </a:moveTo>
                  <a:lnTo>
                    <a:pt x="456213" y="0"/>
                  </a:lnTo>
                  <a:lnTo>
                    <a:pt x="456213" y="303951"/>
                  </a:lnTo>
                  <a:lnTo>
                    <a:pt x="0" y="303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true" rot="5400000">
              <a:off x="1488936" y="-617087"/>
              <a:ext cx="3654874" cy="5699608"/>
            </a:xfrm>
            <a:custGeom>
              <a:avLst/>
              <a:gdLst/>
              <a:ahLst/>
              <a:cxnLst/>
              <a:rect r="r" b="b" t="t" l="l"/>
              <a:pathLst>
                <a:path h="5699608" w="3654874">
                  <a:moveTo>
                    <a:pt x="0" y="5699608"/>
                  </a:moveTo>
                  <a:lnTo>
                    <a:pt x="3654873" y="5699608"/>
                  </a:lnTo>
                  <a:lnTo>
                    <a:pt x="3654873" y="0"/>
                  </a:lnTo>
                  <a:lnTo>
                    <a:pt x="0" y="0"/>
                  </a:lnTo>
                  <a:lnTo>
                    <a:pt x="0" y="5699608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5400000">
              <a:off x="1486713" y="-1388589"/>
              <a:ext cx="1557419" cy="4334597"/>
            </a:xfrm>
            <a:custGeom>
              <a:avLst/>
              <a:gdLst/>
              <a:ahLst/>
              <a:cxnLst/>
              <a:rect r="r" b="b" t="t" l="l"/>
              <a:pathLst>
                <a:path h="4334597" w="1557419">
                  <a:moveTo>
                    <a:pt x="0" y="0"/>
                  </a:moveTo>
                  <a:lnTo>
                    <a:pt x="1557418" y="0"/>
                  </a:lnTo>
                  <a:lnTo>
                    <a:pt x="1557418" y="4334597"/>
                  </a:lnTo>
                  <a:lnTo>
                    <a:pt x="0" y="433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73684" t="0" r="-74042" b="-19674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569159"/>
              <a:ext cx="4530844" cy="400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9"/>
                </a:lnSpc>
              </a:pPr>
              <a:r>
                <a:rPr lang="en-US" sz="1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Successes: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108257" y="1741569"/>
              <a:ext cx="4026878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8"/>
                </a:lnSpc>
              </a:pPr>
              <a:r>
                <a:rPr lang="en-US" sz="15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Despite the new data source, the model remains 100% robust on Snow Coverage and severe Physical Damage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true" flipV="true" rot="-4120941">
            <a:off x="177426" y="-1509791"/>
            <a:ext cx="3725533" cy="4428569"/>
          </a:xfrm>
          <a:custGeom>
            <a:avLst/>
            <a:gdLst/>
            <a:ahLst/>
            <a:cxnLst/>
            <a:rect r="r" b="b" t="t" l="l"/>
            <a:pathLst>
              <a:path h="4428569" w="3725533">
                <a:moveTo>
                  <a:pt x="3725534" y="4428569"/>
                </a:moveTo>
                <a:lnTo>
                  <a:pt x="0" y="4428569"/>
                </a:lnTo>
                <a:lnTo>
                  <a:pt x="0" y="0"/>
                </a:lnTo>
                <a:lnTo>
                  <a:pt x="3725534" y="0"/>
                </a:lnTo>
                <a:lnTo>
                  <a:pt x="3725534" y="442856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7875240" y="0"/>
                </a:moveTo>
                <a:lnTo>
                  <a:pt x="19641250" y="14000427"/>
                </a:lnTo>
                <a:lnTo>
                  <a:pt x="11766010" y="20618808"/>
                </a:lnTo>
                <a:lnTo>
                  <a:pt x="0" y="6618381"/>
                </a:lnTo>
                <a:lnTo>
                  <a:pt x="7875240" y="0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55236" y="-2538548"/>
            <a:ext cx="6128450" cy="8157671"/>
          </a:xfrm>
          <a:custGeom>
            <a:avLst/>
            <a:gdLst/>
            <a:ahLst/>
            <a:cxnLst/>
            <a:rect r="r" b="b" t="t" l="l"/>
            <a:pathLst>
              <a:path h="8157671" w="6128450">
                <a:moveTo>
                  <a:pt x="6128450" y="0"/>
                </a:moveTo>
                <a:lnTo>
                  <a:pt x="0" y="0"/>
                </a:lnTo>
                <a:lnTo>
                  <a:pt x="0" y="8157671"/>
                </a:lnTo>
                <a:lnTo>
                  <a:pt x="6128450" y="8157671"/>
                </a:lnTo>
                <a:lnTo>
                  <a:pt x="61284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622494">
            <a:off x="929241" y="-243608"/>
            <a:ext cx="3208141" cy="521323"/>
          </a:xfrm>
          <a:custGeom>
            <a:avLst/>
            <a:gdLst/>
            <a:ahLst/>
            <a:cxnLst/>
            <a:rect r="r" b="b" t="t" l="l"/>
            <a:pathLst>
              <a:path h="521323" w="3208141">
                <a:moveTo>
                  <a:pt x="0" y="0"/>
                </a:moveTo>
                <a:lnTo>
                  <a:pt x="3208140" y="0"/>
                </a:lnTo>
                <a:lnTo>
                  <a:pt x="3208140" y="521323"/>
                </a:lnTo>
                <a:lnTo>
                  <a:pt x="0" y="521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5573625" y="1734410"/>
            <a:ext cx="534559" cy="53455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04721" y="7682059"/>
            <a:ext cx="2215212" cy="359972"/>
          </a:xfrm>
          <a:custGeom>
            <a:avLst/>
            <a:gdLst/>
            <a:ahLst/>
            <a:cxnLst/>
            <a:rect r="r" b="b" t="t" l="l"/>
            <a:pathLst>
              <a:path h="359972" w="2215212">
                <a:moveTo>
                  <a:pt x="0" y="0"/>
                </a:moveTo>
                <a:lnTo>
                  <a:pt x="2215212" y="0"/>
                </a:lnTo>
                <a:lnTo>
                  <a:pt x="2215212" y="359972"/>
                </a:lnTo>
                <a:lnTo>
                  <a:pt x="0" y="35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13596" y="6381092"/>
            <a:ext cx="3443614" cy="559587"/>
          </a:xfrm>
          <a:custGeom>
            <a:avLst/>
            <a:gdLst/>
            <a:ahLst/>
            <a:cxnLst/>
            <a:rect r="r" b="b" t="t" l="l"/>
            <a:pathLst>
              <a:path h="559587" w="3443614">
                <a:moveTo>
                  <a:pt x="0" y="0"/>
                </a:moveTo>
                <a:lnTo>
                  <a:pt x="3443614" y="0"/>
                </a:lnTo>
                <a:lnTo>
                  <a:pt x="3443614" y="559587"/>
                </a:lnTo>
                <a:lnTo>
                  <a:pt x="0" y="559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3176668" y="3383657"/>
            <a:ext cx="6945873" cy="69458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43090" lIns="43090" bIns="43090" rIns="4309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80294" y="3572155"/>
            <a:ext cx="5921221" cy="4469876"/>
            <a:chOff x="0" y="0"/>
            <a:chExt cx="7894961" cy="59598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331477" y="817880"/>
              <a:ext cx="4563484" cy="5141954"/>
            </a:xfrm>
            <a:custGeom>
              <a:avLst/>
              <a:gdLst/>
              <a:ahLst/>
              <a:cxnLst/>
              <a:rect r="r" b="b" t="t" l="l"/>
              <a:pathLst>
                <a:path h="5141954" w="4563484">
                  <a:moveTo>
                    <a:pt x="0" y="0"/>
                  </a:moveTo>
                  <a:lnTo>
                    <a:pt x="4563484" y="0"/>
                  </a:lnTo>
                  <a:lnTo>
                    <a:pt x="4563484" y="5141955"/>
                  </a:lnTo>
                  <a:lnTo>
                    <a:pt x="0" y="5141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4059254" cy="405925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75465" y="0"/>
                    </a:moveTo>
                    <a:lnTo>
                      <a:pt x="637335" y="0"/>
                    </a:lnTo>
                    <a:cubicBezTo>
                      <a:pt x="683871" y="0"/>
                      <a:pt x="728501" y="18486"/>
                      <a:pt x="761407" y="51392"/>
                    </a:cubicBezTo>
                    <a:cubicBezTo>
                      <a:pt x="794314" y="84299"/>
                      <a:pt x="812800" y="128929"/>
                      <a:pt x="812800" y="175465"/>
                    </a:cubicBezTo>
                    <a:lnTo>
                      <a:pt x="812800" y="637335"/>
                    </a:lnTo>
                    <a:cubicBezTo>
                      <a:pt x="812800" y="683871"/>
                      <a:pt x="794314" y="728501"/>
                      <a:pt x="761407" y="761407"/>
                    </a:cubicBezTo>
                    <a:cubicBezTo>
                      <a:pt x="728501" y="794314"/>
                      <a:pt x="683871" y="812800"/>
                      <a:pt x="637335" y="812800"/>
                    </a:cubicBezTo>
                    <a:lnTo>
                      <a:pt x="175465" y="812800"/>
                    </a:lnTo>
                    <a:cubicBezTo>
                      <a:pt x="128929" y="812800"/>
                      <a:pt x="84299" y="794314"/>
                      <a:pt x="51392" y="761407"/>
                    </a:cubicBezTo>
                    <a:cubicBezTo>
                      <a:pt x="18486" y="728501"/>
                      <a:pt x="0" y="683871"/>
                      <a:pt x="0" y="637335"/>
                    </a:cubicBezTo>
                    <a:lnTo>
                      <a:pt x="0" y="175465"/>
                    </a:lnTo>
                    <a:cubicBezTo>
                      <a:pt x="0" y="128929"/>
                      <a:pt x="18486" y="84299"/>
                      <a:pt x="51392" y="51392"/>
                    </a:cubicBezTo>
                    <a:cubicBezTo>
                      <a:pt x="84299" y="18486"/>
                      <a:pt x="128929" y="0"/>
                      <a:pt x="17546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6703" t="0" r="-16703" b="0"/>
                </a:stretch>
              </a:blipFill>
              <a:ln w="276225" cap="rnd">
                <a:solidFill>
                  <a:srgbClr val="FFFFFF"/>
                </a:solidFill>
                <a:prstDash val="solid"/>
                <a:round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2029627" y="2551346"/>
              <a:ext cx="3015816" cy="301581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36174" y="0"/>
                    </a:moveTo>
                    <a:lnTo>
                      <a:pt x="576626" y="0"/>
                    </a:lnTo>
                    <a:cubicBezTo>
                      <a:pt x="707061" y="0"/>
                      <a:pt x="812800" y="105739"/>
                      <a:pt x="812800" y="236174"/>
                    </a:cubicBezTo>
                    <a:lnTo>
                      <a:pt x="812800" y="576626"/>
                    </a:lnTo>
                    <a:cubicBezTo>
                      <a:pt x="812800" y="707061"/>
                      <a:pt x="707061" y="812800"/>
                      <a:pt x="576626" y="812800"/>
                    </a:cubicBezTo>
                    <a:lnTo>
                      <a:pt x="236174" y="812800"/>
                    </a:lnTo>
                    <a:cubicBezTo>
                      <a:pt x="105739" y="812800"/>
                      <a:pt x="0" y="707061"/>
                      <a:pt x="0" y="576626"/>
                    </a:cubicBezTo>
                    <a:lnTo>
                      <a:pt x="0" y="236174"/>
                    </a:lnTo>
                    <a:cubicBezTo>
                      <a:pt x="0" y="105739"/>
                      <a:pt x="105739" y="0"/>
                      <a:pt x="236174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25588" r="0" b="0"/>
                </a:stretch>
              </a:blipFill>
              <a:ln w="257175" cap="rnd">
                <a:solidFill>
                  <a:srgbClr val="FFFFFF"/>
                </a:solidFill>
                <a:prstDash val="solid"/>
                <a:round/>
              </a:ln>
            </p:spPr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582531" y="6345231"/>
            <a:ext cx="12710741" cy="6736693"/>
          </a:xfrm>
          <a:custGeom>
            <a:avLst/>
            <a:gdLst/>
            <a:ahLst/>
            <a:cxnLst/>
            <a:rect r="r" b="b" t="t" l="l"/>
            <a:pathLst>
              <a:path h="6736693" w="12710741">
                <a:moveTo>
                  <a:pt x="0" y="0"/>
                </a:moveTo>
                <a:lnTo>
                  <a:pt x="12710742" y="0"/>
                </a:lnTo>
                <a:lnTo>
                  <a:pt x="12710742" y="6736693"/>
                </a:lnTo>
                <a:lnTo>
                  <a:pt x="0" y="6736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878755" y="6545609"/>
            <a:ext cx="11293415" cy="2632874"/>
            <a:chOff x="0" y="0"/>
            <a:chExt cx="15057887" cy="35104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17396" y="1089697"/>
              <a:ext cx="2926908" cy="757545"/>
            </a:xfrm>
            <a:custGeom>
              <a:avLst/>
              <a:gdLst/>
              <a:ahLst/>
              <a:cxnLst/>
              <a:rect r="r" b="b" t="t" l="l"/>
              <a:pathLst>
                <a:path h="757545" w="2926908">
                  <a:moveTo>
                    <a:pt x="0" y="0"/>
                  </a:moveTo>
                  <a:lnTo>
                    <a:pt x="2926908" y="0"/>
                  </a:lnTo>
                  <a:lnTo>
                    <a:pt x="2926908" y="757545"/>
                  </a:lnTo>
                  <a:lnTo>
                    <a:pt x="0" y="75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26087" t="0" r="-49384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39612" y="1348620"/>
              <a:ext cx="2682477" cy="24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8"/>
                </a:lnSpc>
              </a:pPr>
              <a:r>
                <a:rPr lang="en-US" sz="130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Problem Definition: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874600" y="2180173"/>
              <a:ext cx="3105462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Kaggle solar panel image dataset, labeled clean vs faulty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66711" y="2180173"/>
              <a:ext cx="2628278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ASU solar perforemance and maintanence.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8038178" y="2180173"/>
              <a:ext cx="3130862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VGG16 TL, careful train/val/test split, monitoring, overfitting &amp; metrics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927025" y="2180173"/>
              <a:ext cx="3130862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Deployment/</a:t>
              </a:r>
            </a:p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Monitioring: Design for a future ASU dashboard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73482" y="0"/>
              <a:ext cx="4141641" cy="686183"/>
            </a:xfrm>
            <a:custGeom>
              <a:avLst/>
              <a:gdLst/>
              <a:ahLst/>
              <a:cxnLst/>
              <a:rect r="r" b="b" t="t" l="l"/>
              <a:pathLst>
                <a:path h="686183" w="4141641">
                  <a:moveTo>
                    <a:pt x="0" y="0"/>
                  </a:moveTo>
                  <a:lnTo>
                    <a:pt x="4141641" y="0"/>
                  </a:lnTo>
                  <a:lnTo>
                    <a:pt x="4141641" y="686183"/>
                  </a:lnTo>
                  <a:lnTo>
                    <a:pt x="0" y="686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26804" t="-6413" r="-13970" b="-669985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68838"/>
              <a:ext cx="4288605" cy="519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4"/>
                </a:lnSpc>
              </a:pPr>
              <a:r>
                <a:rPr lang="en-US" sz="244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Solution Lifecycle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3572739" y="1089697"/>
              <a:ext cx="3709184" cy="757545"/>
            </a:xfrm>
            <a:custGeom>
              <a:avLst/>
              <a:gdLst/>
              <a:ahLst/>
              <a:cxnLst/>
              <a:rect r="r" b="b" t="t" l="l"/>
              <a:pathLst>
                <a:path h="757545" w="3709184">
                  <a:moveTo>
                    <a:pt x="0" y="0"/>
                  </a:moveTo>
                  <a:lnTo>
                    <a:pt x="3709184" y="0"/>
                  </a:lnTo>
                  <a:lnTo>
                    <a:pt x="3709184" y="757545"/>
                  </a:lnTo>
                  <a:lnTo>
                    <a:pt x="0" y="75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0040" t="0" r="-28424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3727619" y="1348620"/>
              <a:ext cx="3399424" cy="24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8"/>
                </a:lnSpc>
              </a:pPr>
              <a:r>
                <a:rPr lang="en-US" sz="130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Acquisition / Preparation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7739123" y="1089697"/>
              <a:ext cx="3420023" cy="757545"/>
            </a:xfrm>
            <a:custGeom>
              <a:avLst/>
              <a:gdLst/>
              <a:ahLst/>
              <a:cxnLst/>
              <a:rect r="r" b="b" t="t" l="l"/>
              <a:pathLst>
                <a:path h="757545" w="3420023">
                  <a:moveTo>
                    <a:pt x="0" y="0"/>
                  </a:moveTo>
                  <a:lnTo>
                    <a:pt x="3420023" y="0"/>
                  </a:lnTo>
                  <a:lnTo>
                    <a:pt x="3420023" y="757545"/>
                  </a:lnTo>
                  <a:lnTo>
                    <a:pt x="0" y="75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5116" t="0" r="-35054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7881929" y="1348620"/>
              <a:ext cx="3134412" cy="24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8"/>
                </a:lnSpc>
              </a:pPr>
              <a:r>
                <a:rPr lang="en-US" sz="130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 Building / Evaluation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11637864" y="1089697"/>
              <a:ext cx="3420023" cy="757545"/>
            </a:xfrm>
            <a:custGeom>
              <a:avLst/>
              <a:gdLst/>
              <a:ahLst/>
              <a:cxnLst/>
              <a:rect r="r" b="b" t="t" l="l"/>
              <a:pathLst>
                <a:path h="757545" w="3420023">
                  <a:moveTo>
                    <a:pt x="0" y="0"/>
                  </a:moveTo>
                  <a:lnTo>
                    <a:pt x="3420023" y="0"/>
                  </a:lnTo>
                  <a:lnTo>
                    <a:pt x="3420023" y="757545"/>
                  </a:lnTo>
                  <a:lnTo>
                    <a:pt x="0" y="757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5116" t="0" r="-35054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1780670" y="1348620"/>
              <a:ext cx="3134412" cy="24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8"/>
                </a:lnSpc>
              </a:pPr>
              <a:r>
                <a:rPr lang="en-US" sz="130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Deployment / Monitoring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513795" y="1478619"/>
            <a:ext cx="13091719" cy="106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3"/>
              </a:lnSpc>
            </a:pPr>
            <a:r>
              <a:rPr lang="en-US" sz="71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Model -&gt; Course Concepts 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4249731"/>
            <a:ext cx="481756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1"/>
              </a:lnSpc>
            </a:pPr>
            <a:r>
              <a:rPr lang="en-US" sz="1659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We Choose VGG 16 because it’s a deep, modular CNN with 3x3 conv blocks and max pooling, exactly as covered in CNN architecture  lecture.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28700" y="3495571"/>
            <a:ext cx="3234092" cy="535821"/>
            <a:chOff x="0" y="0"/>
            <a:chExt cx="4312123" cy="71442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312123" cy="714428"/>
            </a:xfrm>
            <a:custGeom>
              <a:avLst/>
              <a:gdLst/>
              <a:ahLst/>
              <a:cxnLst/>
              <a:rect r="r" b="b" t="t" l="l"/>
              <a:pathLst>
                <a:path h="714428" w="4312123">
                  <a:moveTo>
                    <a:pt x="0" y="0"/>
                  </a:moveTo>
                  <a:lnTo>
                    <a:pt x="4312123" y="0"/>
                  </a:lnTo>
                  <a:lnTo>
                    <a:pt x="4312123" y="714428"/>
                  </a:lnTo>
                  <a:lnTo>
                    <a:pt x="0" y="71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26804" t="-6413" r="-13970" b="-669985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23518" y="106018"/>
              <a:ext cx="4288605" cy="442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32"/>
                </a:lnSpc>
              </a:pPr>
              <a:r>
                <a:rPr lang="en-US" sz="211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CNN Architecture: VGG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333913" y="3495571"/>
            <a:ext cx="3234092" cy="535821"/>
            <a:chOff x="0" y="0"/>
            <a:chExt cx="4312123" cy="71442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312123" cy="714428"/>
            </a:xfrm>
            <a:custGeom>
              <a:avLst/>
              <a:gdLst/>
              <a:ahLst/>
              <a:cxnLst/>
              <a:rect r="r" b="b" t="t" l="l"/>
              <a:pathLst>
                <a:path h="714428" w="4312123">
                  <a:moveTo>
                    <a:pt x="0" y="0"/>
                  </a:moveTo>
                  <a:lnTo>
                    <a:pt x="4312123" y="0"/>
                  </a:lnTo>
                  <a:lnTo>
                    <a:pt x="4312123" y="714428"/>
                  </a:lnTo>
                  <a:lnTo>
                    <a:pt x="0" y="71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26804" t="-6413" r="-13970" b="-669985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214015" y="126199"/>
              <a:ext cx="3700087" cy="442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32"/>
                </a:lnSpc>
              </a:pPr>
              <a:r>
                <a:rPr lang="en-US" sz="211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Transfer Learning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6333913" y="4249731"/>
            <a:ext cx="498495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We followed the transfer learning workflow from class: freeze backbone → add custom head → optionally fine tune deeper layers with law LR on our solar dataset.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11766010" y="20618808"/>
                </a:moveTo>
                <a:lnTo>
                  <a:pt x="0" y="6618381"/>
                </a:lnTo>
                <a:lnTo>
                  <a:pt x="7875240" y="0"/>
                </a:lnTo>
                <a:lnTo>
                  <a:pt x="19641250" y="14000427"/>
                </a:lnTo>
                <a:lnTo>
                  <a:pt x="11766010" y="20618808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34758">
            <a:off x="17454228" y="5942725"/>
            <a:ext cx="1110015" cy="6631150"/>
          </a:xfrm>
          <a:custGeom>
            <a:avLst/>
            <a:gdLst/>
            <a:ahLst/>
            <a:cxnLst/>
            <a:rect r="r" b="b" t="t" l="l"/>
            <a:pathLst>
              <a:path h="6631150" w="1110015">
                <a:moveTo>
                  <a:pt x="0" y="0"/>
                </a:moveTo>
                <a:lnTo>
                  <a:pt x="1110015" y="0"/>
                </a:lnTo>
                <a:lnTo>
                  <a:pt x="1110015" y="6631150"/>
                </a:lnTo>
                <a:lnTo>
                  <a:pt x="0" y="663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419" r="-317628" b="-11057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800095">
            <a:off x="-1791382" y="-490089"/>
            <a:ext cx="4557621" cy="6066716"/>
          </a:xfrm>
          <a:custGeom>
            <a:avLst/>
            <a:gdLst/>
            <a:ahLst/>
            <a:cxnLst/>
            <a:rect r="r" b="b" t="t" l="l"/>
            <a:pathLst>
              <a:path h="6066716" w="4557621">
                <a:moveTo>
                  <a:pt x="4557621" y="0"/>
                </a:moveTo>
                <a:lnTo>
                  <a:pt x="0" y="0"/>
                </a:lnTo>
                <a:lnTo>
                  <a:pt x="0" y="6066717"/>
                </a:lnTo>
                <a:lnTo>
                  <a:pt x="4557621" y="6066717"/>
                </a:lnTo>
                <a:lnTo>
                  <a:pt x="45576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22589">
            <a:off x="625145" y="118979"/>
            <a:ext cx="2385838" cy="387699"/>
          </a:xfrm>
          <a:custGeom>
            <a:avLst/>
            <a:gdLst/>
            <a:ahLst/>
            <a:cxnLst/>
            <a:rect r="r" b="b" t="t" l="l"/>
            <a:pathLst>
              <a:path h="387699" w="2385838">
                <a:moveTo>
                  <a:pt x="0" y="0"/>
                </a:moveTo>
                <a:lnTo>
                  <a:pt x="2385837" y="0"/>
                </a:lnTo>
                <a:lnTo>
                  <a:pt x="2385837" y="387698"/>
                </a:lnTo>
                <a:lnTo>
                  <a:pt x="0" y="387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28730" y="1945326"/>
            <a:ext cx="1246583" cy="1237234"/>
          </a:xfrm>
          <a:custGeom>
            <a:avLst/>
            <a:gdLst/>
            <a:ahLst/>
            <a:cxnLst/>
            <a:rect r="r" b="b" t="t" l="l"/>
            <a:pathLst>
              <a:path h="1237234" w="1246583">
                <a:moveTo>
                  <a:pt x="0" y="0"/>
                </a:moveTo>
                <a:lnTo>
                  <a:pt x="1246583" y="0"/>
                </a:lnTo>
                <a:lnTo>
                  <a:pt x="1246583" y="1237234"/>
                </a:lnTo>
                <a:lnTo>
                  <a:pt x="0" y="1237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0973" y="622313"/>
            <a:ext cx="7511048" cy="106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3"/>
              </a:lnSpc>
            </a:pPr>
            <a:r>
              <a:rPr lang="en-US" sz="71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Cost-Benefit: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7428" y="1945326"/>
            <a:ext cx="6264705" cy="2250831"/>
            <a:chOff x="0" y="0"/>
            <a:chExt cx="8352940" cy="3001109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3189882" y="-2498779"/>
              <a:ext cx="1129319" cy="6126878"/>
            </a:xfrm>
            <a:custGeom>
              <a:avLst/>
              <a:gdLst/>
              <a:ahLst/>
              <a:cxnLst/>
              <a:rect r="r" b="b" t="t" l="l"/>
              <a:pathLst>
                <a:path h="6126878" w="1129319">
                  <a:moveTo>
                    <a:pt x="0" y="0"/>
                  </a:moveTo>
                  <a:lnTo>
                    <a:pt x="1129319" y="0"/>
                  </a:lnTo>
                  <a:lnTo>
                    <a:pt x="1129319" y="6126878"/>
                  </a:lnTo>
                  <a:lnTo>
                    <a:pt x="0" y="6126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54753" t="-20599" r="-119605" b="-11148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99872"/>
              <a:ext cx="5236343" cy="450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2"/>
                </a:lnSpc>
              </a:pPr>
              <a:r>
                <a:rPr lang="en-US" sz="196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Manual Inspection: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1372419" y="878780"/>
              <a:ext cx="6980521" cy="2122329"/>
              <a:chOff x="0" y="0"/>
              <a:chExt cx="1536578" cy="4671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36578" cy="467175"/>
              </a:xfrm>
              <a:custGeom>
                <a:avLst/>
                <a:gdLst/>
                <a:ahLst/>
                <a:cxnLst/>
                <a:rect r="r" b="b" t="t" l="l"/>
                <a:pathLst>
                  <a:path h="467175" w="1536578">
                    <a:moveTo>
                      <a:pt x="24214" y="0"/>
                    </a:moveTo>
                    <a:lnTo>
                      <a:pt x="1512365" y="0"/>
                    </a:lnTo>
                    <a:cubicBezTo>
                      <a:pt x="1525738" y="0"/>
                      <a:pt x="1536578" y="10841"/>
                      <a:pt x="1536578" y="24214"/>
                    </a:cubicBezTo>
                    <a:lnTo>
                      <a:pt x="1536578" y="442961"/>
                    </a:lnTo>
                    <a:cubicBezTo>
                      <a:pt x="1536578" y="456334"/>
                      <a:pt x="1525738" y="467175"/>
                      <a:pt x="1512365" y="467175"/>
                    </a:cubicBezTo>
                    <a:lnTo>
                      <a:pt x="24214" y="467175"/>
                    </a:lnTo>
                    <a:cubicBezTo>
                      <a:pt x="10841" y="467175"/>
                      <a:pt x="0" y="456334"/>
                      <a:pt x="0" y="442961"/>
                    </a:cubicBezTo>
                    <a:lnTo>
                      <a:pt x="0" y="24214"/>
                    </a:lnTo>
                    <a:cubicBezTo>
                      <a:pt x="0" y="10841"/>
                      <a:pt x="10841" y="0"/>
                      <a:pt x="24214" y="0"/>
                    </a:cubicBezTo>
                    <a:close/>
                  </a:path>
                </a:pathLst>
              </a:custGeom>
              <a:solidFill>
                <a:srgbClr val="132F4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9525"/>
                <a:ext cx="1536578" cy="457650"/>
              </a:xfrm>
              <a:prstGeom prst="rect">
                <a:avLst/>
              </a:prstGeom>
            </p:spPr>
            <p:txBody>
              <a:bodyPr anchor="ctr" rtlCol="false" tIns="55895" lIns="55895" bIns="55895" rIns="55895"/>
              <a:lstStyle/>
              <a:p>
                <a:pPr algn="ctr">
                  <a:lnSpc>
                    <a:spcPts val="1936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7162761" y="374980"/>
              <a:ext cx="754847" cy="749960"/>
            </a:xfrm>
            <a:custGeom>
              <a:avLst/>
              <a:gdLst/>
              <a:ahLst/>
              <a:cxnLst/>
              <a:rect r="r" b="b" t="t" l="l"/>
              <a:pathLst>
                <a:path h="749960" w="754847">
                  <a:moveTo>
                    <a:pt x="0" y="0"/>
                  </a:moveTo>
                  <a:lnTo>
                    <a:pt x="754848" y="0"/>
                  </a:lnTo>
                  <a:lnTo>
                    <a:pt x="754848" y="749960"/>
                  </a:lnTo>
                  <a:lnTo>
                    <a:pt x="0" y="749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27269" t="-152988" r="-25979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291287" y="584131"/>
              <a:ext cx="497797" cy="331657"/>
            </a:xfrm>
            <a:custGeom>
              <a:avLst/>
              <a:gdLst/>
              <a:ahLst/>
              <a:cxnLst/>
              <a:rect r="r" b="b" t="t" l="l"/>
              <a:pathLst>
                <a:path h="331657" w="497797">
                  <a:moveTo>
                    <a:pt x="0" y="0"/>
                  </a:moveTo>
                  <a:lnTo>
                    <a:pt x="497797" y="0"/>
                  </a:lnTo>
                  <a:lnTo>
                    <a:pt x="497797" y="331657"/>
                  </a:lnTo>
                  <a:lnTo>
                    <a:pt x="0" y="33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471387" y="1201770"/>
              <a:ext cx="6782586" cy="145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0834" indent="-195417" lvl="1">
                <a:lnSpc>
                  <a:spcPts val="2172"/>
                </a:lnSpc>
                <a:buFont typeface="Arial"/>
                <a:buChar char="•"/>
              </a:pPr>
              <a:r>
                <a:rPr lang="en-US" sz="181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Several full inspections per year for each large array.</a:t>
              </a:r>
            </a:p>
            <a:p>
              <a:pPr algn="l" marL="390834" indent="-195417" lvl="1">
                <a:lnSpc>
                  <a:spcPts val="2172"/>
                </a:lnSpc>
                <a:buFont typeface="Arial"/>
                <a:buChar char="•"/>
              </a:pPr>
              <a:r>
                <a:rPr lang="en-US" sz="181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Rough estimate: ~$4k/yr/array in labor &amp; equipmnent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5400000">
            <a:off x="1375586" y="7877660"/>
            <a:ext cx="386707" cy="3867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6324208" y="875210"/>
            <a:ext cx="637020" cy="63702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693202" y="1779020"/>
            <a:ext cx="6949516" cy="5086100"/>
          </a:xfrm>
          <a:custGeom>
            <a:avLst/>
            <a:gdLst/>
            <a:ahLst/>
            <a:cxnLst/>
            <a:rect r="r" b="b" t="t" l="l"/>
            <a:pathLst>
              <a:path h="5086100" w="6949516">
                <a:moveTo>
                  <a:pt x="0" y="0"/>
                </a:moveTo>
                <a:lnTo>
                  <a:pt x="6949516" y="0"/>
                </a:lnTo>
                <a:lnTo>
                  <a:pt x="6949516" y="5086100"/>
                </a:lnTo>
                <a:lnTo>
                  <a:pt x="0" y="5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396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483815" y="692031"/>
            <a:ext cx="6473252" cy="78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4342">
                <a:solidFill>
                  <a:srgbClr val="2C9E54"/>
                </a:solidFill>
                <a:latin typeface="Poppins"/>
                <a:ea typeface="Poppins"/>
                <a:cs typeface="Poppins"/>
                <a:sym typeface="Poppins"/>
              </a:rPr>
              <a:t>Is It Worth Building?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818063" y="4477145"/>
            <a:ext cx="6455115" cy="2411787"/>
            <a:chOff x="0" y="0"/>
            <a:chExt cx="8606820" cy="3215716"/>
          </a:xfrm>
        </p:grpSpPr>
        <p:sp>
          <p:nvSpPr>
            <p:cNvPr name="Freeform 26" id="26"/>
            <p:cNvSpPr/>
            <p:nvPr/>
          </p:nvSpPr>
          <p:spPr>
            <a:xfrm flipH="false" flipV="false" rot="5400000">
              <a:off x="3074555" y="-2677466"/>
              <a:ext cx="1210076" cy="6565008"/>
            </a:xfrm>
            <a:custGeom>
              <a:avLst/>
              <a:gdLst/>
              <a:ahLst/>
              <a:cxnLst/>
              <a:rect r="r" b="b" t="t" l="l"/>
              <a:pathLst>
                <a:path h="6565008" w="1210076">
                  <a:moveTo>
                    <a:pt x="0" y="0"/>
                  </a:moveTo>
                  <a:lnTo>
                    <a:pt x="1210076" y="0"/>
                  </a:lnTo>
                  <a:lnTo>
                    <a:pt x="1210076" y="6565008"/>
                  </a:lnTo>
                  <a:lnTo>
                    <a:pt x="0" y="6565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54753" t="-20599" r="-119605" b="-11148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325402"/>
              <a:ext cx="6484988" cy="478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9"/>
                </a:lnSpc>
              </a:pPr>
              <a:r>
                <a:rPr lang="en-US" sz="21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Our System (Post Building):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1127125" y="941621"/>
              <a:ext cx="7479695" cy="2274095"/>
              <a:chOff x="0" y="0"/>
              <a:chExt cx="1536578" cy="4671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36578" cy="467175"/>
              </a:xfrm>
              <a:custGeom>
                <a:avLst/>
                <a:gdLst/>
                <a:ahLst/>
                <a:cxnLst/>
                <a:rect r="r" b="b" t="t" l="l"/>
                <a:pathLst>
                  <a:path h="467175" w="1536578">
                    <a:moveTo>
                      <a:pt x="24214" y="0"/>
                    </a:moveTo>
                    <a:lnTo>
                      <a:pt x="1512365" y="0"/>
                    </a:lnTo>
                    <a:cubicBezTo>
                      <a:pt x="1525738" y="0"/>
                      <a:pt x="1536578" y="10841"/>
                      <a:pt x="1536578" y="24214"/>
                    </a:cubicBezTo>
                    <a:lnTo>
                      <a:pt x="1536578" y="442961"/>
                    </a:lnTo>
                    <a:cubicBezTo>
                      <a:pt x="1536578" y="456334"/>
                      <a:pt x="1525738" y="467175"/>
                      <a:pt x="1512365" y="467175"/>
                    </a:cubicBezTo>
                    <a:lnTo>
                      <a:pt x="24214" y="467175"/>
                    </a:lnTo>
                    <a:cubicBezTo>
                      <a:pt x="10841" y="467175"/>
                      <a:pt x="0" y="456334"/>
                      <a:pt x="0" y="442961"/>
                    </a:cubicBezTo>
                    <a:lnTo>
                      <a:pt x="0" y="24214"/>
                    </a:lnTo>
                    <a:cubicBezTo>
                      <a:pt x="0" y="10841"/>
                      <a:pt x="10841" y="0"/>
                      <a:pt x="24214" y="0"/>
                    </a:cubicBezTo>
                    <a:close/>
                  </a:path>
                </a:pathLst>
              </a:custGeom>
              <a:solidFill>
                <a:srgbClr val="132F4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9525"/>
                <a:ext cx="1536578" cy="457650"/>
              </a:xfrm>
              <a:prstGeom prst="rect">
                <a:avLst/>
              </a:prstGeom>
            </p:spPr>
            <p:txBody>
              <a:bodyPr anchor="ctr" rtlCol="false" tIns="55895" lIns="55895" bIns="55895" rIns="55895"/>
              <a:lstStyle/>
              <a:p>
                <a:pPr algn="ctr">
                  <a:lnSpc>
                    <a:spcPts val="1936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7331532" y="401795"/>
              <a:ext cx="808826" cy="803589"/>
            </a:xfrm>
            <a:custGeom>
              <a:avLst/>
              <a:gdLst/>
              <a:ahLst/>
              <a:cxnLst/>
              <a:rect r="r" b="b" t="t" l="l"/>
              <a:pathLst>
                <a:path h="803589" w="808826">
                  <a:moveTo>
                    <a:pt x="0" y="0"/>
                  </a:moveTo>
                  <a:lnTo>
                    <a:pt x="808826" y="0"/>
                  </a:lnTo>
                  <a:lnTo>
                    <a:pt x="808826" y="803589"/>
                  </a:lnTo>
                  <a:lnTo>
                    <a:pt x="0" y="803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27269" t="-152988" r="-25979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469248" y="625902"/>
              <a:ext cx="533394" cy="355374"/>
            </a:xfrm>
            <a:custGeom>
              <a:avLst/>
              <a:gdLst/>
              <a:ahLst/>
              <a:cxnLst/>
              <a:rect r="r" b="b" t="t" l="l"/>
              <a:pathLst>
                <a:path h="355374" w="533394">
                  <a:moveTo>
                    <a:pt x="0" y="0"/>
                  </a:moveTo>
                  <a:lnTo>
                    <a:pt x="533394" y="0"/>
                  </a:lnTo>
                  <a:lnTo>
                    <a:pt x="533394" y="355374"/>
                  </a:lnTo>
                  <a:lnTo>
                    <a:pt x="0" y="355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233170" y="1674345"/>
              <a:ext cx="7267605" cy="789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8782" indent="-209391" lvl="1">
                <a:lnSpc>
                  <a:spcPts val="2327"/>
                </a:lnSpc>
                <a:buFont typeface="Arial"/>
                <a:buChar char="•"/>
              </a:pPr>
              <a:r>
                <a:rPr lang="en-US" sz="193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One-time build cost: ~$30k - $45k (pilot)</a:t>
              </a:r>
            </a:p>
            <a:p>
              <a:pPr algn="l" marL="418782" indent="-209391" lvl="1">
                <a:lnSpc>
                  <a:spcPts val="2327"/>
                </a:lnSpc>
                <a:buFont typeface="Arial"/>
                <a:buChar char="•"/>
              </a:pPr>
              <a:r>
                <a:rPr lang="en-US" sz="193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Ongoing running cost: ~$1.5k/yr.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524576" y="7174682"/>
            <a:ext cx="6455115" cy="2411787"/>
            <a:chOff x="0" y="0"/>
            <a:chExt cx="8606820" cy="3215716"/>
          </a:xfrm>
        </p:grpSpPr>
        <p:sp>
          <p:nvSpPr>
            <p:cNvPr name="Freeform 35" id="35"/>
            <p:cNvSpPr/>
            <p:nvPr/>
          </p:nvSpPr>
          <p:spPr>
            <a:xfrm flipH="false" flipV="false" rot="5400000">
              <a:off x="3074555" y="-2677466"/>
              <a:ext cx="1210076" cy="6565008"/>
            </a:xfrm>
            <a:custGeom>
              <a:avLst/>
              <a:gdLst/>
              <a:ahLst/>
              <a:cxnLst/>
              <a:rect r="r" b="b" t="t" l="l"/>
              <a:pathLst>
                <a:path h="6565008" w="1210076">
                  <a:moveTo>
                    <a:pt x="0" y="0"/>
                  </a:moveTo>
                  <a:lnTo>
                    <a:pt x="1210076" y="0"/>
                  </a:lnTo>
                  <a:lnTo>
                    <a:pt x="1210076" y="6565008"/>
                  </a:lnTo>
                  <a:lnTo>
                    <a:pt x="0" y="6565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54753" t="-20599" r="-119605" b="-11148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0" y="325402"/>
              <a:ext cx="3679593" cy="478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9"/>
                </a:lnSpc>
              </a:pPr>
              <a:r>
                <a:rPr lang="en-US" sz="21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Benefits: 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1127125" y="941621"/>
              <a:ext cx="7479695" cy="2274095"/>
              <a:chOff x="0" y="0"/>
              <a:chExt cx="1536578" cy="46717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536578" cy="467175"/>
              </a:xfrm>
              <a:custGeom>
                <a:avLst/>
                <a:gdLst/>
                <a:ahLst/>
                <a:cxnLst/>
                <a:rect r="r" b="b" t="t" l="l"/>
                <a:pathLst>
                  <a:path h="467175" w="1536578">
                    <a:moveTo>
                      <a:pt x="24214" y="0"/>
                    </a:moveTo>
                    <a:lnTo>
                      <a:pt x="1512365" y="0"/>
                    </a:lnTo>
                    <a:cubicBezTo>
                      <a:pt x="1525738" y="0"/>
                      <a:pt x="1536578" y="10841"/>
                      <a:pt x="1536578" y="24214"/>
                    </a:cubicBezTo>
                    <a:lnTo>
                      <a:pt x="1536578" y="442961"/>
                    </a:lnTo>
                    <a:cubicBezTo>
                      <a:pt x="1536578" y="456334"/>
                      <a:pt x="1525738" y="467175"/>
                      <a:pt x="1512365" y="467175"/>
                    </a:cubicBezTo>
                    <a:lnTo>
                      <a:pt x="24214" y="467175"/>
                    </a:lnTo>
                    <a:cubicBezTo>
                      <a:pt x="10841" y="467175"/>
                      <a:pt x="0" y="456334"/>
                      <a:pt x="0" y="442961"/>
                    </a:cubicBezTo>
                    <a:lnTo>
                      <a:pt x="0" y="24214"/>
                    </a:lnTo>
                    <a:cubicBezTo>
                      <a:pt x="0" y="10841"/>
                      <a:pt x="10841" y="0"/>
                      <a:pt x="24214" y="0"/>
                    </a:cubicBezTo>
                    <a:close/>
                  </a:path>
                </a:pathLst>
              </a:custGeom>
              <a:solidFill>
                <a:srgbClr val="132F4C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9525"/>
                <a:ext cx="1536578" cy="457650"/>
              </a:xfrm>
              <a:prstGeom prst="rect">
                <a:avLst/>
              </a:prstGeom>
            </p:spPr>
            <p:txBody>
              <a:bodyPr anchor="ctr" rtlCol="false" tIns="55895" lIns="55895" bIns="55895" rIns="55895"/>
              <a:lstStyle/>
              <a:p>
                <a:pPr algn="ctr">
                  <a:lnSpc>
                    <a:spcPts val="1936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7331532" y="401795"/>
              <a:ext cx="808826" cy="803589"/>
            </a:xfrm>
            <a:custGeom>
              <a:avLst/>
              <a:gdLst/>
              <a:ahLst/>
              <a:cxnLst/>
              <a:rect r="r" b="b" t="t" l="l"/>
              <a:pathLst>
                <a:path h="803589" w="808826">
                  <a:moveTo>
                    <a:pt x="0" y="0"/>
                  </a:moveTo>
                  <a:lnTo>
                    <a:pt x="808826" y="0"/>
                  </a:lnTo>
                  <a:lnTo>
                    <a:pt x="808826" y="803589"/>
                  </a:lnTo>
                  <a:lnTo>
                    <a:pt x="0" y="803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27269" t="-152988" r="-25979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7469248" y="625902"/>
              <a:ext cx="533394" cy="355374"/>
            </a:xfrm>
            <a:custGeom>
              <a:avLst/>
              <a:gdLst/>
              <a:ahLst/>
              <a:cxnLst/>
              <a:rect r="r" b="b" t="t" l="l"/>
              <a:pathLst>
                <a:path h="355374" w="533394">
                  <a:moveTo>
                    <a:pt x="0" y="0"/>
                  </a:moveTo>
                  <a:lnTo>
                    <a:pt x="533394" y="0"/>
                  </a:lnTo>
                  <a:lnTo>
                    <a:pt x="533394" y="355374"/>
                  </a:lnTo>
                  <a:lnTo>
                    <a:pt x="0" y="355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1339215" y="1481708"/>
              <a:ext cx="7267605" cy="117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8782" indent="-209391" lvl="1">
                <a:lnSpc>
                  <a:spcPts val="2327"/>
                </a:lnSpc>
                <a:buFont typeface="Arial"/>
                <a:buChar char="•"/>
              </a:pPr>
              <a:r>
                <a:rPr lang="en-US" sz="193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Better fault detection → less lost energy.</a:t>
              </a:r>
            </a:p>
            <a:p>
              <a:pPr algn="l" marL="418782" indent="-209391" lvl="1">
                <a:lnSpc>
                  <a:spcPts val="2327"/>
                </a:lnSpc>
                <a:buFont typeface="Arial"/>
                <a:buChar char="•"/>
              </a:pPr>
              <a:r>
                <a:rPr lang="en-US" sz="193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Fewer manual inspections. </a:t>
              </a:r>
            </a:p>
            <a:p>
              <a:pPr algn="l" marL="418782" indent="-209391" lvl="1">
                <a:lnSpc>
                  <a:spcPts val="2327"/>
                </a:lnSpc>
                <a:buFont typeface="Arial"/>
                <a:buChar char="•"/>
              </a:pPr>
              <a:r>
                <a:rPr lang="en-US" sz="193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Worth ~$5k - $6k/yr/array.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506113" y="7342501"/>
            <a:ext cx="6136605" cy="2292784"/>
            <a:chOff x="0" y="0"/>
            <a:chExt cx="8182140" cy="3057046"/>
          </a:xfrm>
        </p:grpSpPr>
        <p:sp>
          <p:nvSpPr>
            <p:cNvPr name="Freeform 44" id="44"/>
            <p:cNvSpPr/>
            <p:nvPr/>
          </p:nvSpPr>
          <p:spPr>
            <a:xfrm flipH="false" flipV="false" rot="5400000">
              <a:off x="2922849" y="-2545354"/>
              <a:ext cx="1150368" cy="6241076"/>
            </a:xfrm>
            <a:custGeom>
              <a:avLst/>
              <a:gdLst/>
              <a:ahLst/>
              <a:cxnLst/>
              <a:rect r="r" b="b" t="t" l="l"/>
              <a:pathLst>
                <a:path h="6241076" w="1150368">
                  <a:moveTo>
                    <a:pt x="0" y="0"/>
                  </a:moveTo>
                  <a:lnTo>
                    <a:pt x="1150368" y="0"/>
                  </a:lnTo>
                  <a:lnTo>
                    <a:pt x="1150368" y="6241076"/>
                  </a:lnTo>
                  <a:lnTo>
                    <a:pt x="0" y="6241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54753" t="-20599" r="-119605" b="-11148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0" y="316051"/>
              <a:ext cx="3498033" cy="447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3"/>
                </a:lnSpc>
              </a:pPr>
              <a:r>
                <a:rPr lang="en-US" sz="200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Bottom Line: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1071510" y="895159"/>
              <a:ext cx="7110630" cy="2161886"/>
              <a:chOff x="0" y="0"/>
              <a:chExt cx="1536578" cy="46717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536578" cy="467175"/>
              </a:xfrm>
              <a:custGeom>
                <a:avLst/>
                <a:gdLst/>
                <a:ahLst/>
                <a:cxnLst/>
                <a:rect r="r" b="b" t="t" l="l"/>
                <a:pathLst>
                  <a:path h="467175" w="1536578">
                    <a:moveTo>
                      <a:pt x="24214" y="0"/>
                    </a:moveTo>
                    <a:lnTo>
                      <a:pt x="1512365" y="0"/>
                    </a:lnTo>
                    <a:cubicBezTo>
                      <a:pt x="1525738" y="0"/>
                      <a:pt x="1536578" y="10841"/>
                      <a:pt x="1536578" y="24214"/>
                    </a:cubicBezTo>
                    <a:lnTo>
                      <a:pt x="1536578" y="442961"/>
                    </a:lnTo>
                    <a:cubicBezTo>
                      <a:pt x="1536578" y="456334"/>
                      <a:pt x="1525738" y="467175"/>
                      <a:pt x="1512365" y="467175"/>
                    </a:cubicBezTo>
                    <a:lnTo>
                      <a:pt x="24214" y="467175"/>
                    </a:lnTo>
                    <a:cubicBezTo>
                      <a:pt x="10841" y="467175"/>
                      <a:pt x="0" y="456334"/>
                      <a:pt x="0" y="442961"/>
                    </a:cubicBezTo>
                    <a:lnTo>
                      <a:pt x="0" y="24214"/>
                    </a:lnTo>
                    <a:cubicBezTo>
                      <a:pt x="0" y="10841"/>
                      <a:pt x="10841" y="0"/>
                      <a:pt x="24214" y="0"/>
                    </a:cubicBezTo>
                    <a:close/>
                  </a:path>
                </a:pathLst>
              </a:custGeom>
              <a:solidFill>
                <a:srgbClr val="132F4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9525"/>
                <a:ext cx="1536578" cy="457650"/>
              </a:xfrm>
              <a:prstGeom prst="rect">
                <a:avLst/>
              </a:prstGeom>
            </p:spPr>
            <p:txBody>
              <a:bodyPr anchor="ctr" rtlCol="false" tIns="55895" lIns="55895" bIns="55895" rIns="55895"/>
              <a:lstStyle/>
              <a:p>
                <a:pPr algn="ctr">
                  <a:lnSpc>
                    <a:spcPts val="1936"/>
                  </a:lnSpc>
                </a:pPr>
              </a:p>
            </p:txBody>
          </p:sp>
        </p:grpSp>
        <p:sp>
          <p:nvSpPr>
            <p:cNvPr name="Freeform 49" id="49"/>
            <p:cNvSpPr/>
            <p:nvPr/>
          </p:nvSpPr>
          <p:spPr>
            <a:xfrm flipH="false" flipV="false" rot="0">
              <a:off x="6969778" y="381969"/>
              <a:ext cx="768917" cy="763938"/>
            </a:xfrm>
            <a:custGeom>
              <a:avLst/>
              <a:gdLst/>
              <a:ahLst/>
              <a:cxnLst/>
              <a:rect r="r" b="b" t="t" l="l"/>
              <a:pathLst>
                <a:path h="763938" w="768917">
                  <a:moveTo>
                    <a:pt x="0" y="0"/>
                  </a:moveTo>
                  <a:lnTo>
                    <a:pt x="768917" y="0"/>
                  </a:lnTo>
                  <a:lnTo>
                    <a:pt x="768917" y="763938"/>
                  </a:lnTo>
                  <a:lnTo>
                    <a:pt x="0" y="763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27269" t="-152988" r="-25979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7100699" y="595019"/>
              <a:ext cx="507075" cy="337839"/>
            </a:xfrm>
            <a:custGeom>
              <a:avLst/>
              <a:gdLst/>
              <a:ahLst/>
              <a:cxnLst/>
              <a:rect r="r" b="b" t="t" l="l"/>
              <a:pathLst>
                <a:path h="337839" w="507075">
                  <a:moveTo>
                    <a:pt x="0" y="0"/>
                  </a:moveTo>
                  <a:lnTo>
                    <a:pt x="507075" y="0"/>
                  </a:lnTo>
                  <a:lnTo>
                    <a:pt x="507075" y="337839"/>
                  </a:lnTo>
                  <a:lnTo>
                    <a:pt x="0" y="337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1172323" y="1126857"/>
              <a:ext cx="6909005" cy="185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8118" indent="-199059" lvl="1">
                <a:lnSpc>
                  <a:spcPts val="2212"/>
                </a:lnSpc>
                <a:buFont typeface="Arial"/>
                <a:buChar char="•"/>
              </a:pPr>
              <a:r>
                <a:rPr lang="en-US" sz="184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Annual benefits (~$5k - $6k) &gt; running cost (~$1.5k)</a:t>
              </a:r>
            </a:p>
            <a:p>
              <a:pPr algn="l" marL="398118" indent="-199059" lvl="1">
                <a:lnSpc>
                  <a:spcPts val="2212"/>
                </a:lnSpc>
                <a:buFont typeface="Arial"/>
                <a:buChar char="•"/>
              </a:pPr>
              <a:r>
                <a:rPr lang="en-US" sz="184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Initial investment pay back in about 5-7 years on 1 array, faster if used on many arrays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19641250" y="14000427"/>
                </a:moveTo>
                <a:lnTo>
                  <a:pt x="7875240" y="0"/>
                </a:lnTo>
                <a:lnTo>
                  <a:pt x="0" y="6618381"/>
                </a:lnTo>
                <a:lnTo>
                  <a:pt x="11766010" y="20618808"/>
                </a:lnTo>
                <a:lnTo>
                  <a:pt x="19641250" y="14000427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4449133" y="5185898"/>
            <a:ext cx="7354448" cy="73544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800095">
            <a:off x="-1791382" y="-490089"/>
            <a:ext cx="4557621" cy="6066716"/>
          </a:xfrm>
          <a:custGeom>
            <a:avLst/>
            <a:gdLst/>
            <a:ahLst/>
            <a:cxnLst/>
            <a:rect r="r" b="b" t="t" l="l"/>
            <a:pathLst>
              <a:path h="6066716" w="4557621">
                <a:moveTo>
                  <a:pt x="4557621" y="0"/>
                </a:moveTo>
                <a:lnTo>
                  <a:pt x="0" y="0"/>
                </a:lnTo>
                <a:lnTo>
                  <a:pt x="0" y="6066717"/>
                </a:lnTo>
                <a:lnTo>
                  <a:pt x="4557621" y="6066717"/>
                </a:lnTo>
                <a:lnTo>
                  <a:pt x="45576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422589">
            <a:off x="625145" y="118979"/>
            <a:ext cx="2385838" cy="387699"/>
          </a:xfrm>
          <a:custGeom>
            <a:avLst/>
            <a:gdLst/>
            <a:ahLst/>
            <a:cxnLst/>
            <a:rect r="r" b="b" t="t" l="l"/>
            <a:pathLst>
              <a:path h="387699" w="2385838">
                <a:moveTo>
                  <a:pt x="0" y="0"/>
                </a:moveTo>
                <a:lnTo>
                  <a:pt x="2385837" y="0"/>
                </a:lnTo>
                <a:lnTo>
                  <a:pt x="2385837" y="387698"/>
                </a:lnTo>
                <a:lnTo>
                  <a:pt x="0" y="387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0949648" y="652891"/>
            <a:ext cx="751618" cy="7516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22646" y="2745124"/>
            <a:ext cx="1823866" cy="1823866"/>
          </a:xfrm>
          <a:custGeom>
            <a:avLst/>
            <a:gdLst/>
            <a:ahLst/>
            <a:cxnLst/>
            <a:rect r="r" b="b" t="t" l="l"/>
            <a:pathLst>
              <a:path h="1823866" w="1823866">
                <a:moveTo>
                  <a:pt x="0" y="0"/>
                </a:moveTo>
                <a:lnTo>
                  <a:pt x="1823865" y="0"/>
                </a:lnTo>
                <a:lnTo>
                  <a:pt x="1823865" y="1823866"/>
                </a:lnTo>
                <a:lnTo>
                  <a:pt x="0" y="1823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722646" y="9258300"/>
            <a:ext cx="418671" cy="4186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219346" y="1019232"/>
            <a:ext cx="5032792" cy="4546460"/>
            <a:chOff x="0" y="0"/>
            <a:chExt cx="6710389" cy="60619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330411" y="0"/>
              <a:ext cx="5379978" cy="6061947"/>
            </a:xfrm>
            <a:custGeom>
              <a:avLst/>
              <a:gdLst/>
              <a:ahLst/>
              <a:cxnLst/>
              <a:rect r="r" b="b" t="t" l="l"/>
              <a:pathLst>
                <a:path h="6061947" w="5379978">
                  <a:moveTo>
                    <a:pt x="0" y="0"/>
                  </a:moveTo>
                  <a:lnTo>
                    <a:pt x="5379978" y="0"/>
                  </a:lnTo>
                  <a:lnTo>
                    <a:pt x="5379978" y="6061947"/>
                  </a:lnTo>
                  <a:lnTo>
                    <a:pt x="0" y="6061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428854"/>
              <a:ext cx="3555403" cy="355540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00331" y="0"/>
                    </a:moveTo>
                    <a:lnTo>
                      <a:pt x="612469" y="0"/>
                    </a:lnTo>
                    <a:cubicBezTo>
                      <a:pt x="665600" y="0"/>
                      <a:pt x="716555" y="21106"/>
                      <a:pt x="754124" y="58676"/>
                    </a:cubicBezTo>
                    <a:cubicBezTo>
                      <a:pt x="791694" y="96245"/>
                      <a:pt x="812800" y="147200"/>
                      <a:pt x="812800" y="200331"/>
                    </a:cubicBezTo>
                    <a:lnTo>
                      <a:pt x="812800" y="612469"/>
                    </a:lnTo>
                    <a:cubicBezTo>
                      <a:pt x="812800" y="665600"/>
                      <a:pt x="791694" y="716555"/>
                      <a:pt x="754124" y="754124"/>
                    </a:cubicBezTo>
                    <a:cubicBezTo>
                      <a:pt x="716555" y="791694"/>
                      <a:pt x="665600" y="812800"/>
                      <a:pt x="612469" y="812800"/>
                    </a:cubicBezTo>
                    <a:lnTo>
                      <a:pt x="200331" y="812800"/>
                    </a:lnTo>
                    <a:cubicBezTo>
                      <a:pt x="147200" y="812800"/>
                      <a:pt x="96245" y="791694"/>
                      <a:pt x="58676" y="754124"/>
                    </a:cubicBezTo>
                    <a:cubicBezTo>
                      <a:pt x="21106" y="716555"/>
                      <a:pt x="0" y="665600"/>
                      <a:pt x="0" y="612469"/>
                    </a:cubicBezTo>
                    <a:lnTo>
                      <a:pt x="0" y="200331"/>
                    </a:lnTo>
                    <a:cubicBezTo>
                      <a:pt x="0" y="147200"/>
                      <a:pt x="21106" y="96245"/>
                      <a:pt x="58676" y="58676"/>
                    </a:cubicBezTo>
                    <a:cubicBezTo>
                      <a:pt x="96245" y="21106"/>
                      <a:pt x="147200" y="0"/>
                      <a:pt x="200331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25588" r="0" b="0"/>
                </a:stretch>
              </a:blipFill>
              <a:ln w="257175" cap="rnd">
                <a:solidFill>
                  <a:srgbClr val="FFFFFF"/>
                </a:solidFill>
                <a:prstDash val="solid"/>
                <a:round/>
              </a:ln>
            </p:spPr>
          </p:sp>
        </p:grpSp>
      </p:grpSp>
      <p:sp>
        <p:nvSpPr>
          <p:cNvPr name="TextBox 19" id="19"/>
          <p:cNvSpPr txBox="true"/>
          <p:nvPr/>
        </p:nvSpPr>
        <p:spPr>
          <a:xfrm rot="0">
            <a:off x="1762527" y="1703554"/>
            <a:ext cx="8574673" cy="106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3"/>
              </a:lnSpc>
            </a:pPr>
            <a:r>
              <a:rPr lang="en-US" sz="71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35413" y="729350"/>
            <a:ext cx="5243090" cy="78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4342">
                <a:solidFill>
                  <a:srgbClr val="2C9E54"/>
                </a:solidFill>
                <a:latin typeface="Poppins"/>
                <a:ea typeface="Poppins"/>
                <a:cs typeface="Poppins"/>
                <a:sym typeface="Poppins"/>
              </a:rPr>
              <a:t>Limitations, Risks &amp;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222520" y="3836355"/>
            <a:ext cx="1729338" cy="1729338"/>
          </a:xfrm>
          <a:custGeom>
            <a:avLst/>
            <a:gdLst/>
            <a:ahLst/>
            <a:cxnLst/>
            <a:rect r="r" b="b" t="t" l="l"/>
            <a:pathLst>
              <a:path h="1729338" w="1729338">
                <a:moveTo>
                  <a:pt x="0" y="0"/>
                </a:moveTo>
                <a:lnTo>
                  <a:pt x="1729337" y="0"/>
                </a:lnTo>
                <a:lnTo>
                  <a:pt x="1729337" y="1729337"/>
                </a:lnTo>
                <a:lnTo>
                  <a:pt x="0" y="1729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967179" y="3740531"/>
            <a:ext cx="1920986" cy="1920986"/>
          </a:xfrm>
          <a:custGeom>
            <a:avLst/>
            <a:gdLst/>
            <a:ahLst/>
            <a:cxnLst/>
            <a:rect r="r" b="b" t="t" l="l"/>
            <a:pathLst>
              <a:path h="1920986" w="1920986">
                <a:moveTo>
                  <a:pt x="0" y="0"/>
                </a:moveTo>
                <a:lnTo>
                  <a:pt x="1920985" y="0"/>
                </a:lnTo>
                <a:lnTo>
                  <a:pt x="1920985" y="1920985"/>
                </a:lnTo>
                <a:lnTo>
                  <a:pt x="0" y="19209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996695" y="3659570"/>
            <a:ext cx="1917822" cy="1917822"/>
          </a:xfrm>
          <a:custGeom>
            <a:avLst/>
            <a:gdLst/>
            <a:ahLst/>
            <a:cxnLst/>
            <a:rect r="r" b="b" t="t" l="l"/>
            <a:pathLst>
              <a:path h="1917822" w="1917822">
                <a:moveTo>
                  <a:pt x="0" y="0"/>
                </a:moveTo>
                <a:lnTo>
                  <a:pt x="1917822" y="0"/>
                </a:lnTo>
                <a:lnTo>
                  <a:pt x="1917822" y="1917822"/>
                </a:lnTo>
                <a:lnTo>
                  <a:pt x="0" y="1917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091676" y="3836355"/>
            <a:ext cx="1755261" cy="1755261"/>
          </a:xfrm>
          <a:custGeom>
            <a:avLst/>
            <a:gdLst/>
            <a:ahLst/>
            <a:cxnLst/>
            <a:rect r="r" b="b" t="t" l="l"/>
            <a:pathLst>
              <a:path h="1755261" w="1755261">
                <a:moveTo>
                  <a:pt x="0" y="0"/>
                </a:moveTo>
                <a:lnTo>
                  <a:pt x="1755260" y="0"/>
                </a:lnTo>
                <a:lnTo>
                  <a:pt x="1755260" y="1755260"/>
                </a:lnTo>
                <a:lnTo>
                  <a:pt x="0" y="1755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51570" y="3226874"/>
            <a:ext cx="232737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b="true" sz="21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Limitations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7380" y="5546642"/>
            <a:ext cx="3035753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"/>
              </a:lnSpc>
              <a:spcBef>
                <a:spcPct val="0"/>
              </a:spcBef>
            </a:pPr>
            <a:r>
              <a:rPr lang="en-US" b="true" sz="2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data may </a:t>
            </a:r>
          </a:p>
          <a:p>
            <a:pPr algn="ctr">
              <a:lnSpc>
                <a:spcPts val="2532"/>
              </a:lnSpc>
              <a:spcBef>
                <a:spcPct val="0"/>
              </a:spcBef>
            </a:pPr>
            <a:r>
              <a:rPr lang="en-US" b="true" sz="2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 match ASU conditions</a:t>
            </a:r>
          </a:p>
          <a:p>
            <a:pPr algn="ctr">
              <a:lnSpc>
                <a:spcPts val="2532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547555" y="6624746"/>
            <a:ext cx="2391296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b="true" sz="16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Risk: 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Accuracy drop on real 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campus images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</a:p>
          <a:p>
            <a:pPr algn="l">
              <a:lnSpc>
                <a:spcPts val="1986"/>
              </a:lnSpc>
              <a:spcBef>
                <a:spcPct val="0"/>
              </a:spcBef>
            </a:pP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b="true" sz="16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Mitigation: 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 ASU data + 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periodic retraining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4799298" y="3226874"/>
            <a:ext cx="250113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Limitations</a:t>
            </a:r>
          </a:p>
          <a:p>
            <a:pPr algn="ctr">
              <a:lnSpc>
                <a:spcPts val="2586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943217" y="3226874"/>
            <a:ext cx="248170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Operational Risks</a:t>
            </a:r>
          </a:p>
          <a:p>
            <a:pPr algn="ctr">
              <a:lnSpc>
                <a:spcPts val="2586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4329560" y="5672246"/>
            <a:ext cx="320270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  <a:spcBef>
                <a:spcPct val="0"/>
              </a:spcBef>
            </a:pPr>
            <a:r>
              <a:rPr lang="en-US" b="true" sz="21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Rare or subtle faults may be misclassified</a:t>
            </a:r>
          </a:p>
          <a:p>
            <a:pPr algn="ctr">
              <a:lnSpc>
                <a:spcPts val="2531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7943217" y="5860967"/>
            <a:ext cx="270591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  <a:spcBef>
                <a:spcPct val="0"/>
              </a:spcBef>
            </a:pPr>
            <a:r>
              <a:rPr lang="en-US" b="true" sz="21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Integration </a:t>
            </a:r>
          </a:p>
          <a:p>
            <a:pPr algn="ctr">
              <a:lnSpc>
                <a:spcPts val="2531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0949648" y="3064949"/>
            <a:ext cx="237001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Ethics, </a:t>
            </a:r>
          </a:p>
          <a:p>
            <a:pPr algn="ctr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Privacy, Security</a:t>
            </a:r>
          </a:p>
          <a:p>
            <a:pPr algn="ctr">
              <a:lnSpc>
                <a:spcPts val="2586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0064284" y="5860967"/>
            <a:ext cx="438484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  <a:spcBef>
                <a:spcPct val="0"/>
              </a:spcBef>
            </a:pPr>
            <a:r>
              <a:rPr lang="en-US" b="true" sz="21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Ethical &amp; Privacy Considerations</a:t>
            </a:r>
          </a:p>
          <a:p>
            <a:pPr algn="ctr">
              <a:lnSpc>
                <a:spcPts val="2531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8148154" y="6624746"/>
            <a:ext cx="275019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 with 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integration, data storage, or 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hardware/camera 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failures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1091676" y="6813467"/>
            <a:ext cx="3231728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 fairness risk </a:t>
            </a:r>
          </a:p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(equipment-focused, </a:t>
            </a:r>
          </a:p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 people)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images avoid people + 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secure storage 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access control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56958" y="6624746"/>
            <a:ext cx="3206055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b="true" sz="16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Risk:</a:t>
            </a: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 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Missed faults (false negatives)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or unnecessary inspections 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(false positives)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b="true" sz="16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Mitigation: 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Human-in-the-loop review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  <a:r>
              <a:rPr lang="en-US" sz="16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+ threshold tuning</a:t>
            </a:r>
          </a:p>
          <a:p>
            <a:pPr algn="l">
              <a:lnSpc>
                <a:spcPts val="19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0" y="6618381"/>
                </a:moveTo>
                <a:lnTo>
                  <a:pt x="11766010" y="20618808"/>
                </a:lnTo>
                <a:lnTo>
                  <a:pt x="19641250" y="14000427"/>
                </a:lnTo>
                <a:lnTo>
                  <a:pt x="7875240" y="0"/>
                </a:lnTo>
                <a:lnTo>
                  <a:pt x="0" y="6618381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177505">
            <a:off x="15940646" y="4523372"/>
            <a:ext cx="2633101" cy="427879"/>
          </a:xfrm>
          <a:custGeom>
            <a:avLst/>
            <a:gdLst/>
            <a:ahLst/>
            <a:cxnLst/>
            <a:rect r="r" b="b" t="t" l="l"/>
            <a:pathLst>
              <a:path h="427879" w="2633101">
                <a:moveTo>
                  <a:pt x="0" y="0"/>
                </a:moveTo>
                <a:lnTo>
                  <a:pt x="2633101" y="0"/>
                </a:lnTo>
                <a:lnTo>
                  <a:pt x="2633101" y="427879"/>
                </a:lnTo>
                <a:lnTo>
                  <a:pt x="0" y="427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98474" y="2750685"/>
            <a:ext cx="2001639" cy="1986627"/>
          </a:xfrm>
          <a:custGeom>
            <a:avLst/>
            <a:gdLst/>
            <a:ahLst/>
            <a:cxnLst/>
            <a:rect r="r" b="b" t="t" l="l"/>
            <a:pathLst>
              <a:path h="1986627" w="2001639">
                <a:moveTo>
                  <a:pt x="0" y="0"/>
                </a:moveTo>
                <a:lnTo>
                  <a:pt x="2001639" y="0"/>
                </a:lnTo>
                <a:lnTo>
                  <a:pt x="2001639" y="1986627"/>
                </a:lnTo>
                <a:lnTo>
                  <a:pt x="0" y="1986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5767" y="7254581"/>
            <a:ext cx="3125504" cy="507894"/>
          </a:xfrm>
          <a:custGeom>
            <a:avLst/>
            <a:gdLst/>
            <a:ahLst/>
            <a:cxnLst/>
            <a:rect r="r" b="b" t="t" l="l"/>
            <a:pathLst>
              <a:path h="507894" w="3125504">
                <a:moveTo>
                  <a:pt x="0" y="0"/>
                </a:moveTo>
                <a:lnTo>
                  <a:pt x="3125504" y="0"/>
                </a:lnTo>
                <a:lnTo>
                  <a:pt x="3125504" y="507895"/>
                </a:lnTo>
                <a:lnTo>
                  <a:pt x="0" y="50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44490" y="7963350"/>
            <a:ext cx="3977977" cy="646421"/>
          </a:xfrm>
          <a:custGeom>
            <a:avLst/>
            <a:gdLst/>
            <a:ahLst/>
            <a:cxnLst/>
            <a:rect r="r" b="b" t="t" l="l"/>
            <a:pathLst>
              <a:path h="646421" w="3977977">
                <a:moveTo>
                  <a:pt x="0" y="0"/>
                </a:moveTo>
                <a:lnTo>
                  <a:pt x="3977977" y="0"/>
                </a:lnTo>
                <a:lnTo>
                  <a:pt x="3977977" y="646421"/>
                </a:lnTo>
                <a:lnTo>
                  <a:pt x="0" y="646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01" r="-190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6271790" y="4958708"/>
            <a:ext cx="540243" cy="54024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2152432" y="1357977"/>
            <a:ext cx="870544" cy="8705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99513" y="1071990"/>
            <a:ext cx="13819442" cy="7773436"/>
          </a:xfrm>
          <a:custGeom>
            <a:avLst/>
            <a:gdLst/>
            <a:ahLst/>
            <a:cxnLst/>
            <a:rect r="r" b="b" t="t" l="l"/>
            <a:pathLst>
              <a:path h="7773436" w="13819442">
                <a:moveTo>
                  <a:pt x="0" y="0"/>
                </a:moveTo>
                <a:lnTo>
                  <a:pt x="13819442" y="0"/>
                </a:lnTo>
                <a:lnTo>
                  <a:pt x="13819442" y="7773436"/>
                </a:lnTo>
                <a:lnTo>
                  <a:pt x="0" y="7773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39624" y="8264987"/>
            <a:ext cx="2001639" cy="1986627"/>
          </a:xfrm>
          <a:custGeom>
            <a:avLst/>
            <a:gdLst/>
            <a:ahLst/>
            <a:cxnLst/>
            <a:rect r="r" b="b" t="t" l="l"/>
            <a:pathLst>
              <a:path h="1986627" w="2001639">
                <a:moveTo>
                  <a:pt x="0" y="0"/>
                </a:moveTo>
                <a:lnTo>
                  <a:pt x="2001639" y="0"/>
                </a:lnTo>
                <a:lnTo>
                  <a:pt x="2001639" y="1986626"/>
                </a:lnTo>
                <a:lnTo>
                  <a:pt x="0" y="198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418954">
            <a:off x="-1698673" y="-565190"/>
            <a:ext cx="4366313" cy="5812064"/>
          </a:xfrm>
          <a:custGeom>
            <a:avLst/>
            <a:gdLst/>
            <a:ahLst/>
            <a:cxnLst/>
            <a:rect r="r" b="b" t="t" l="l"/>
            <a:pathLst>
              <a:path h="5812064" w="4366313">
                <a:moveTo>
                  <a:pt x="4366313" y="0"/>
                </a:moveTo>
                <a:lnTo>
                  <a:pt x="0" y="0"/>
                </a:lnTo>
                <a:lnTo>
                  <a:pt x="0" y="5812064"/>
                </a:lnTo>
                <a:lnTo>
                  <a:pt x="4366313" y="5812064"/>
                </a:lnTo>
                <a:lnTo>
                  <a:pt x="43663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5400000">
            <a:off x="2361419" y="5187496"/>
            <a:ext cx="721082" cy="7210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4841263" y="5121951"/>
            <a:ext cx="754001" cy="75400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7650548" y="5149891"/>
            <a:ext cx="758686" cy="75868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10849796" y="5171036"/>
            <a:ext cx="737541" cy="73754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400000">
            <a:off x="13644737" y="5121951"/>
            <a:ext cx="737541" cy="7375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true" flipV="false" rot="-10800000">
            <a:off x="12760667" y="2809920"/>
            <a:ext cx="6301364" cy="8387839"/>
          </a:xfrm>
          <a:custGeom>
            <a:avLst/>
            <a:gdLst/>
            <a:ahLst/>
            <a:cxnLst/>
            <a:rect r="r" b="b" t="t" l="l"/>
            <a:pathLst>
              <a:path h="8387839" w="6301364">
                <a:moveTo>
                  <a:pt x="6301364" y="0"/>
                </a:moveTo>
                <a:lnTo>
                  <a:pt x="0" y="0"/>
                </a:lnTo>
                <a:lnTo>
                  <a:pt x="0" y="8387838"/>
                </a:lnTo>
                <a:lnTo>
                  <a:pt x="6301364" y="8387838"/>
                </a:lnTo>
                <a:lnTo>
                  <a:pt x="63013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11766010" y="20618808"/>
                </a:moveTo>
                <a:lnTo>
                  <a:pt x="0" y="6618381"/>
                </a:lnTo>
                <a:lnTo>
                  <a:pt x="7875240" y="0"/>
                </a:lnTo>
                <a:lnTo>
                  <a:pt x="19641250" y="14000427"/>
                </a:lnTo>
                <a:lnTo>
                  <a:pt x="11766010" y="20618808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80968">
            <a:off x="17732992" y="5389457"/>
            <a:ext cx="1110015" cy="6631150"/>
          </a:xfrm>
          <a:custGeom>
            <a:avLst/>
            <a:gdLst/>
            <a:ahLst/>
            <a:cxnLst/>
            <a:rect r="r" b="b" t="t" l="l"/>
            <a:pathLst>
              <a:path h="6631150" w="1110015">
                <a:moveTo>
                  <a:pt x="0" y="0"/>
                </a:moveTo>
                <a:lnTo>
                  <a:pt x="1110016" y="0"/>
                </a:lnTo>
                <a:lnTo>
                  <a:pt x="1110016" y="6631150"/>
                </a:lnTo>
                <a:lnTo>
                  <a:pt x="0" y="663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419" r="-317628" b="-11057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800095">
            <a:off x="-1791382" y="-490089"/>
            <a:ext cx="4557621" cy="6066716"/>
          </a:xfrm>
          <a:custGeom>
            <a:avLst/>
            <a:gdLst/>
            <a:ahLst/>
            <a:cxnLst/>
            <a:rect r="r" b="b" t="t" l="l"/>
            <a:pathLst>
              <a:path h="6066716" w="4557621">
                <a:moveTo>
                  <a:pt x="4557621" y="0"/>
                </a:moveTo>
                <a:lnTo>
                  <a:pt x="0" y="0"/>
                </a:lnTo>
                <a:lnTo>
                  <a:pt x="0" y="6066717"/>
                </a:lnTo>
                <a:lnTo>
                  <a:pt x="4557621" y="6066717"/>
                </a:lnTo>
                <a:lnTo>
                  <a:pt x="45576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22589">
            <a:off x="625145" y="118979"/>
            <a:ext cx="2385838" cy="387699"/>
          </a:xfrm>
          <a:custGeom>
            <a:avLst/>
            <a:gdLst/>
            <a:ahLst/>
            <a:cxnLst/>
            <a:rect r="r" b="b" t="t" l="l"/>
            <a:pathLst>
              <a:path h="387699" w="2385838">
                <a:moveTo>
                  <a:pt x="0" y="0"/>
                </a:moveTo>
                <a:lnTo>
                  <a:pt x="2385837" y="0"/>
                </a:lnTo>
                <a:lnTo>
                  <a:pt x="2385837" y="387698"/>
                </a:lnTo>
                <a:lnTo>
                  <a:pt x="0" y="387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74946" y="2091174"/>
            <a:ext cx="435169" cy="289931"/>
          </a:xfrm>
          <a:custGeom>
            <a:avLst/>
            <a:gdLst/>
            <a:ahLst/>
            <a:cxnLst/>
            <a:rect r="r" b="b" t="t" l="l"/>
            <a:pathLst>
              <a:path h="289931" w="435169">
                <a:moveTo>
                  <a:pt x="0" y="0"/>
                </a:moveTo>
                <a:lnTo>
                  <a:pt x="435168" y="0"/>
                </a:lnTo>
                <a:lnTo>
                  <a:pt x="435168" y="289931"/>
                </a:lnTo>
                <a:lnTo>
                  <a:pt x="0" y="289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1028700" y="2371193"/>
          <a:ext cx="16230600" cy="5544615"/>
        </p:xfrm>
        <a:graphic>
          <a:graphicData uri="http://schemas.openxmlformats.org/presentationml/2006/ole">
            <p:oleObj imgW="19469100" imgH="8788400" r:id="rId11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818063" y="757753"/>
            <a:ext cx="17396608" cy="106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3"/>
              </a:lnSpc>
              <a:spcBef>
                <a:spcPct val="0"/>
              </a:spcBef>
            </a:pPr>
            <a:r>
              <a:rPr lang="en-US" b="true" sz="7125" strike="noStrike" u="non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TEAM CONTRIBUTION CHART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684976">
            <a:off x="16357677" y="-464261"/>
            <a:ext cx="5713988" cy="928523"/>
          </a:xfrm>
          <a:custGeom>
            <a:avLst/>
            <a:gdLst/>
            <a:ahLst/>
            <a:cxnLst/>
            <a:rect r="r" b="b" t="t" l="l"/>
            <a:pathLst>
              <a:path h="928523" w="5713988">
                <a:moveTo>
                  <a:pt x="0" y="0"/>
                </a:moveTo>
                <a:lnTo>
                  <a:pt x="5713988" y="0"/>
                </a:lnTo>
                <a:lnTo>
                  <a:pt x="5713988" y="928522"/>
                </a:lnTo>
                <a:lnTo>
                  <a:pt x="0" y="928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0" y="6618381"/>
                </a:moveTo>
                <a:lnTo>
                  <a:pt x="11766010" y="20618808"/>
                </a:lnTo>
                <a:lnTo>
                  <a:pt x="19641250" y="14000427"/>
                </a:lnTo>
                <a:lnTo>
                  <a:pt x="7875240" y="0"/>
                </a:lnTo>
                <a:lnTo>
                  <a:pt x="0" y="6618381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22318">
            <a:off x="6179293" y="-4644835"/>
            <a:ext cx="8682472" cy="9582083"/>
          </a:xfrm>
          <a:custGeom>
            <a:avLst/>
            <a:gdLst/>
            <a:ahLst/>
            <a:cxnLst/>
            <a:rect r="r" b="b" t="t" l="l"/>
            <a:pathLst>
              <a:path h="9582083" w="8682472">
                <a:moveTo>
                  <a:pt x="0" y="0"/>
                </a:moveTo>
                <a:lnTo>
                  <a:pt x="8682472" y="0"/>
                </a:lnTo>
                <a:lnTo>
                  <a:pt x="8682472" y="9582082"/>
                </a:lnTo>
                <a:lnTo>
                  <a:pt x="0" y="9582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726" b="-456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94263">
            <a:off x="-414455" y="9775992"/>
            <a:ext cx="3208141" cy="521323"/>
          </a:xfrm>
          <a:custGeom>
            <a:avLst/>
            <a:gdLst/>
            <a:ahLst/>
            <a:cxnLst/>
            <a:rect r="r" b="b" t="t" l="l"/>
            <a:pathLst>
              <a:path h="521323" w="3208141">
                <a:moveTo>
                  <a:pt x="0" y="0"/>
                </a:moveTo>
                <a:lnTo>
                  <a:pt x="3208140" y="0"/>
                </a:lnTo>
                <a:lnTo>
                  <a:pt x="3208140" y="521323"/>
                </a:lnTo>
                <a:lnTo>
                  <a:pt x="0" y="521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0633463" y="1233263"/>
            <a:ext cx="617672" cy="6176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472063" y="374700"/>
            <a:ext cx="438856" cy="43885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324208" y="5660697"/>
            <a:ext cx="435169" cy="289931"/>
          </a:xfrm>
          <a:custGeom>
            <a:avLst/>
            <a:gdLst/>
            <a:ahLst/>
            <a:cxnLst/>
            <a:rect r="r" b="b" t="t" l="l"/>
            <a:pathLst>
              <a:path h="289931" w="435169">
                <a:moveTo>
                  <a:pt x="0" y="0"/>
                </a:moveTo>
                <a:lnTo>
                  <a:pt x="435169" y="0"/>
                </a:lnTo>
                <a:lnTo>
                  <a:pt x="435169" y="289931"/>
                </a:lnTo>
                <a:lnTo>
                  <a:pt x="0" y="289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53477" y="813557"/>
            <a:ext cx="14581045" cy="8041112"/>
          </a:xfrm>
          <a:custGeom>
            <a:avLst/>
            <a:gdLst/>
            <a:ahLst/>
            <a:cxnLst/>
            <a:rect r="r" b="b" t="t" l="l"/>
            <a:pathLst>
              <a:path h="8041112" w="14581045">
                <a:moveTo>
                  <a:pt x="0" y="0"/>
                </a:moveTo>
                <a:lnTo>
                  <a:pt x="14581046" y="0"/>
                </a:lnTo>
                <a:lnTo>
                  <a:pt x="14581046" y="8041111"/>
                </a:lnTo>
                <a:lnTo>
                  <a:pt x="0" y="80411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91" r="0" b="-1846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04474" y="1030572"/>
            <a:ext cx="3628067" cy="82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7"/>
              </a:lnSpc>
            </a:pPr>
            <a:r>
              <a:rPr lang="en-US" sz="5516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Members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0831" y="9254718"/>
            <a:ext cx="17486337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Pei Wen Chen, Shardul Suryavanshi, Omkar Mahesh Pallerla, Manoharan Pavithran, Vinit Vijaykumar Adke, Mihir Kailash Khandelwal, Wei Cheng Fan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11766010" y="20618808"/>
                </a:moveTo>
                <a:lnTo>
                  <a:pt x="0" y="6618381"/>
                </a:lnTo>
                <a:lnTo>
                  <a:pt x="7875240" y="0"/>
                </a:lnTo>
                <a:lnTo>
                  <a:pt x="19641250" y="14000427"/>
                </a:lnTo>
                <a:lnTo>
                  <a:pt x="11766010" y="20618808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57537">
            <a:off x="18106138" y="5832229"/>
            <a:ext cx="992029" cy="5926308"/>
          </a:xfrm>
          <a:custGeom>
            <a:avLst/>
            <a:gdLst/>
            <a:ahLst/>
            <a:cxnLst/>
            <a:rect r="r" b="b" t="t" l="l"/>
            <a:pathLst>
              <a:path h="5926308" w="992029">
                <a:moveTo>
                  <a:pt x="0" y="0"/>
                </a:moveTo>
                <a:lnTo>
                  <a:pt x="992029" y="0"/>
                </a:lnTo>
                <a:lnTo>
                  <a:pt x="992029" y="5926308"/>
                </a:lnTo>
                <a:lnTo>
                  <a:pt x="0" y="5926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419" r="-317628" b="-11057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819455">
            <a:off x="-1791382" y="-490089"/>
            <a:ext cx="4557621" cy="6066716"/>
          </a:xfrm>
          <a:custGeom>
            <a:avLst/>
            <a:gdLst/>
            <a:ahLst/>
            <a:cxnLst/>
            <a:rect r="r" b="b" t="t" l="l"/>
            <a:pathLst>
              <a:path h="6066716" w="4557621">
                <a:moveTo>
                  <a:pt x="4557621" y="0"/>
                </a:moveTo>
                <a:lnTo>
                  <a:pt x="0" y="0"/>
                </a:lnTo>
                <a:lnTo>
                  <a:pt x="0" y="6066717"/>
                </a:lnTo>
                <a:lnTo>
                  <a:pt x="4557621" y="6066717"/>
                </a:lnTo>
                <a:lnTo>
                  <a:pt x="45576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22589">
            <a:off x="625145" y="118979"/>
            <a:ext cx="2385838" cy="387699"/>
          </a:xfrm>
          <a:custGeom>
            <a:avLst/>
            <a:gdLst/>
            <a:ahLst/>
            <a:cxnLst/>
            <a:rect r="r" b="b" t="t" l="l"/>
            <a:pathLst>
              <a:path h="387699" w="2385838">
                <a:moveTo>
                  <a:pt x="0" y="0"/>
                </a:moveTo>
                <a:lnTo>
                  <a:pt x="2385837" y="0"/>
                </a:lnTo>
                <a:lnTo>
                  <a:pt x="2385837" y="387698"/>
                </a:lnTo>
                <a:lnTo>
                  <a:pt x="0" y="387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74946" y="2091174"/>
            <a:ext cx="435169" cy="289931"/>
          </a:xfrm>
          <a:custGeom>
            <a:avLst/>
            <a:gdLst/>
            <a:ahLst/>
            <a:cxnLst/>
            <a:rect r="r" b="b" t="t" l="l"/>
            <a:pathLst>
              <a:path h="289931" w="435169">
                <a:moveTo>
                  <a:pt x="0" y="0"/>
                </a:moveTo>
                <a:lnTo>
                  <a:pt x="435168" y="0"/>
                </a:lnTo>
                <a:lnTo>
                  <a:pt x="435168" y="289931"/>
                </a:lnTo>
                <a:lnTo>
                  <a:pt x="0" y="289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88278"/>
            <a:ext cx="17396608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 and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24220"/>
            <a:ext cx="16710975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6"/>
              </a:lnSpc>
            </a:pPr>
            <a:r>
              <a:rPr lang="en-US" b="true" sz="2597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Open-S</a:t>
            </a:r>
            <a:r>
              <a:rPr lang="en-US" b="true" sz="2597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ource Implementation (VGG19): </a:t>
            </a:r>
            <a:r>
              <a:rPr lang="en-US" sz="2597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VGG19 CNN Transfer Learning for fault Detection [Jupyter Notebook]. Kaggle. Retrieved from</a:t>
            </a:r>
            <a:r>
              <a:rPr lang="en-US" sz="2597" u="sng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  <a:hlinkClick r:id="rId10" tooltip="https://www.kaggle.com/code/pythonafroz/vgg19-cnn-transfer-learning-for-fault-detection/notebook"/>
              </a:rPr>
              <a:t> https://www.kaggle.com/code/pythonafroz/vgg19-cnn-transfer-learning-for-fault-detection/notebook</a:t>
            </a:r>
          </a:p>
          <a:p>
            <a:pPr algn="ctr">
              <a:lnSpc>
                <a:spcPts val="3116"/>
              </a:lnSpc>
            </a:pPr>
          </a:p>
          <a:p>
            <a:pPr algn="ctr">
              <a:lnSpc>
                <a:spcPts val="3116"/>
              </a:lnSpc>
            </a:pPr>
          </a:p>
          <a:p>
            <a:pPr algn="ctr">
              <a:lnSpc>
                <a:spcPts val="3116"/>
              </a:lnSpc>
            </a:pPr>
          </a:p>
          <a:p>
            <a:pPr algn="ctr">
              <a:lnSpc>
                <a:spcPts val="3116"/>
              </a:lnSpc>
            </a:pPr>
            <a:r>
              <a:rPr lang="en-US" b="true" sz="2597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Open-Source Implementation (VGG16): </a:t>
            </a:r>
            <a:r>
              <a:rPr lang="en-US" sz="2597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CNN VGG16 used for Solar panel fault detection [Jupyter Notebook]. Kaggle. Retrieved from</a:t>
            </a:r>
            <a:r>
              <a:rPr lang="en-US" sz="2597" u="sng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  <a:hlinkClick r:id="rId11" tooltip="https://www.kaggle.com/code/pythonafroz/cnn-vgg16-used-for-solar-panel-fault-detection/notebook"/>
              </a:rPr>
              <a:t> https://www.kaggle.com/code/pythonafroz/cnn-vgg16-used-for-solar-panel-fault-detection/notebook</a:t>
            </a:r>
          </a:p>
          <a:p>
            <a:pPr algn="ctr">
              <a:lnSpc>
                <a:spcPts val="3116"/>
              </a:lnSpc>
            </a:pPr>
          </a:p>
          <a:p>
            <a:pPr algn="ctr">
              <a:lnSpc>
                <a:spcPts val="3116"/>
              </a:lnSpc>
            </a:pPr>
          </a:p>
          <a:p>
            <a:pPr algn="ctr">
              <a:lnSpc>
                <a:spcPts val="3116"/>
              </a:lnSpc>
            </a:pPr>
          </a:p>
          <a:p>
            <a:pPr algn="ctr">
              <a:lnSpc>
                <a:spcPts val="3116"/>
              </a:lnSpc>
            </a:pPr>
            <a:r>
              <a:rPr lang="en-US" b="true" sz="2597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Source Afroz. (n.d.). Solar Panel Images Clean and Faulty Images [Data set].</a:t>
            </a:r>
          </a:p>
          <a:p>
            <a:pPr algn="ctr">
              <a:lnSpc>
                <a:spcPts val="3116"/>
              </a:lnSpc>
            </a:pPr>
            <a:r>
              <a:rPr lang="en-US" sz="2597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Kaggle. Retrieved from</a:t>
            </a:r>
            <a:r>
              <a:rPr lang="en-US" sz="2597" u="sng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  <a:hlinkClick r:id="rId12" tooltip="https://www.kaggle.com/datasets/pythonafroz/solar-panel-images"/>
              </a:rPr>
              <a:t> https://www.kaggle.com/datasets/pythonafroz/solar-panel-images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0" y="6618381"/>
                </a:moveTo>
                <a:lnTo>
                  <a:pt x="11766010" y="20618808"/>
                </a:lnTo>
                <a:lnTo>
                  <a:pt x="19641250" y="14000427"/>
                </a:lnTo>
                <a:lnTo>
                  <a:pt x="7875240" y="0"/>
                </a:lnTo>
                <a:lnTo>
                  <a:pt x="0" y="6618381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045614" y="4630189"/>
            <a:ext cx="14096249" cy="14310494"/>
            <a:chOff x="0" y="0"/>
            <a:chExt cx="80063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631" cy="812800"/>
            </a:xfrm>
            <a:custGeom>
              <a:avLst/>
              <a:gdLst/>
              <a:ahLst/>
              <a:cxnLst/>
              <a:rect r="r" b="b" t="t" l="l"/>
              <a:pathLst>
                <a:path h="812800" w="800631">
                  <a:moveTo>
                    <a:pt x="400316" y="0"/>
                  </a:moveTo>
                  <a:cubicBezTo>
                    <a:pt x="179227" y="0"/>
                    <a:pt x="0" y="181951"/>
                    <a:pt x="0" y="406400"/>
                  </a:cubicBezTo>
                  <a:cubicBezTo>
                    <a:pt x="0" y="630849"/>
                    <a:pt x="179227" y="812800"/>
                    <a:pt x="400316" y="812800"/>
                  </a:cubicBezTo>
                  <a:cubicBezTo>
                    <a:pt x="621404" y="812800"/>
                    <a:pt x="800631" y="630849"/>
                    <a:pt x="800631" y="406400"/>
                  </a:cubicBezTo>
                  <a:cubicBezTo>
                    <a:pt x="800631" y="181951"/>
                    <a:pt x="621404" y="0"/>
                    <a:pt x="4003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5059" y="85725"/>
              <a:ext cx="650513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12112967" y="2567680"/>
            <a:ext cx="6623701" cy="8816907"/>
          </a:xfrm>
          <a:custGeom>
            <a:avLst/>
            <a:gdLst/>
            <a:ahLst/>
            <a:cxnLst/>
            <a:rect r="r" b="b" t="t" l="l"/>
            <a:pathLst>
              <a:path h="8816907" w="6623701">
                <a:moveTo>
                  <a:pt x="6623701" y="0"/>
                </a:moveTo>
                <a:lnTo>
                  <a:pt x="0" y="0"/>
                </a:lnTo>
                <a:lnTo>
                  <a:pt x="0" y="8816907"/>
                </a:lnTo>
                <a:lnTo>
                  <a:pt x="6623701" y="8816907"/>
                </a:lnTo>
                <a:lnTo>
                  <a:pt x="66237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177505">
            <a:off x="15940646" y="4523372"/>
            <a:ext cx="2633101" cy="427879"/>
          </a:xfrm>
          <a:custGeom>
            <a:avLst/>
            <a:gdLst/>
            <a:ahLst/>
            <a:cxnLst/>
            <a:rect r="r" b="b" t="t" l="l"/>
            <a:pathLst>
              <a:path h="427879" w="2633101">
                <a:moveTo>
                  <a:pt x="0" y="0"/>
                </a:moveTo>
                <a:lnTo>
                  <a:pt x="2633101" y="0"/>
                </a:lnTo>
                <a:lnTo>
                  <a:pt x="2633101" y="427879"/>
                </a:lnTo>
                <a:lnTo>
                  <a:pt x="0" y="427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35697" y="2648715"/>
            <a:ext cx="2001639" cy="1986627"/>
          </a:xfrm>
          <a:custGeom>
            <a:avLst/>
            <a:gdLst/>
            <a:ahLst/>
            <a:cxnLst/>
            <a:rect r="r" b="b" t="t" l="l"/>
            <a:pathLst>
              <a:path h="1986627" w="2001639">
                <a:moveTo>
                  <a:pt x="0" y="0"/>
                </a:moveTo>
                <a:lnTo>
                  <a:pt x="2001639" y="0"/>
                </a:lnTo>
                <a:lnTo>
                  <a:pt x="2001639" y="1986626"/>
                </a:lnTo>
                <a:lnTo>
                  <a:pt x="0" y="1986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460787"/>
            <a:ext cx="8904778" cy="273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2"/>
              </a:lnSpc>
            </a:pPr>
            <a:r>
              <a:rPr lang="en-US" sz="9672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  <a:p>
            <a:pPr algn="ctr">
              <a:lnSpc>
                <a:spcPts val="10252"/>
              </a:lnSpc>
            </a:pPr>
            <a:r>
              <a:rPr lang="en-US" sz="9672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Q&amp;A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735767" y="7254581"/>
            <a:ext cx="3125504" cy="507894"/>
          </a:xfrm>
          <a:custGeom>
            <a:avLst/>
            <a:gdLst/>
            <a:ahLst/>
            <a:cxnLst/>
            <a:rect r="r" b="b" t="t" l="l"/>
            <a:pathLst>
              <a:path h="507894" w="3125504">
                <a:moveTo>
                  <a:pt x="0" y="0"/>
                </a:moveTo>
                <a:lnTo>
                  <a:pt x="3125504" y="0"/>
                </a:lnTo>
                <a:lnTo>
                  <a:pt x="3125504" y="507895"/>
                </a:lnTo>
                <a:lnTo>
                  <a:pt x="0" y="507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401464" y="2813596"/>
            <a:ext cx="5064028" cy="50640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05488" y="0"/>
                  </a:moveTo>
                  <a:lnTo>
                    <a:pt x="707312" y="0"/>
                  </a:lnTo>
                  <a:cubicBezTo>
                    <a:pt x="735289" y="0"/>
                    <a:pt x="762121" y="11114"/>
                    <a:pt x="781903" y="30897"/>
                  </a:cubicBezTo>
                  <a:cubicBezTo>
                    <a:pt x="801686" y="50679"/>
                    <a:pt x="812800" y="77511"/>
                    <a:pt x="812800" y="105488"/>
                  </a:cubicBezTo>
                  <a:lnTo>
                    <a:pt x="812800" y="707312"/>
                  </a:lnTo>
                  <a:cubicBezTo>
                    <a:pt x="812800" y="735289"/>
                    <a:pt x="801686" y="762121"/>
                    <a:pt x="781903" y="781903"/>
                  </a:cubicBezTo>
                  <a:cubicBezTo>
                    <a:pt x="762121" y="801686"/>
                    <a:pt x="735289" y="812800"/>
                    <a:pt x="707312" y="812800"/>
                  </a:cubicBezTo>
                  <a:lnTo>
                    <a:pt x="105488" y="812800"/>
                  </a:lnTo>
                  <a:cubicBezTo>
                    <a:pt x="77511" y="812800"/>
                    <a:pt x="50679" y="801686"/>
                    <a:pt x="30897" y="781903"/>
                  </a:cubicBezTo>
                  <a:cubicBezTo>
                    <a:pt x="11114" y="762121"/>
                    <a:pt x="0" y="735289"/>
                    <a:pt x="0" y="707312"/>
                  </a:cubicBezTo>
                  <a:lnTo>
                    <a:pt x="0" y="105488"/>
                  </a:lnTo>
                  <a:cubicBezTo>
                    <a:pt x="0" y="77511"/>
                    <a:pt x="11114" y="50679"/>
                    <a:pt x="30897" y="30897"/>
                  </a:cubicBezTo>
                  <a:cubicBezTo>
                    <a:pt x="50679" y="11114"/>
                    <a:pt x="77511" y="0"/>
                    <a:pt x="105488" y="0"/>
                  </a:cubicBezTo>
                  <a:close/>
                </a:path>
              </a:pathLst>
            </a:custGeom>
            <a:blipFill>
              <a:blip r:embed="rId8"/>
              <a:stretch>
                <a:fillRect l="-25282" t="0" r="-25282" b="0"/>
              </a:stretch>
            </a:blipFill>
            <a:ln w="27622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944490" y="7963350"/>
            <a:ext cx="3977977" cy="646421"/>
          </a:xfrm>
          <a:custGeom>
            <a:avLst/>
            <a:gdLst/>
            <a:ahLst/>
            <a:cxnLst/>
            <a:rect r="r" b="b" t="t" l="l"/>
            <a:pathLst>
              <a:path h="646421" w="3977977">
                <a:moveTo>
                  <a:pt x="0" y="0"/>
                </a:moveTo>
                <a:lnTo>
                  <a:pt x="3977977" y="0"/>
                </a:lnTo>
                <a:lnTo>
                  <a:pt x="3977977" y="646421"/>
                </a:lnTo>
                <a:lnTo>
                  <a:pt x="0" y="646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01" r="-1901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417363" y="3492270"/>
            <a:ext cx="3762312" cy="376231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1985" y="0"/>
                  </a:moveTo>
                  <a:lnTo>
                    <a:pt x="670815" y="0"/>
                  </a:lnTo>
                  <a:cubicBezTo>
                    <a:pt x="708472" y="0"/>
                    <a:pt x="744586" y="14959"/>
                    <a:pt x="771213" y="41586"/>
                  </a:cubicBezTo>
                  <a:cubicBezTo>
                    <a:pt x="797841" y="68214"/>
                    <a:pt x="812800" y="104328"/>
                    <a:pt x="812800" y="141985"/>
                  </a:cubicBezTo>
                  <a:lnTo>
                    <a:pt x="812800" y="670815"/>
                  </a:lnTo>
                  <a:cubicBezTo>
                    <a:pt x="812800" y="708472"/>
                    <a:pt x="797841" y="744586"/>
                    <a:pt x="771213" y="771213"/>
                  </a:cubicBezTo>
                  <a:cubicBezTo>
                    <a:pt x="744586" y="797841"/>
                    <a:pt x="708472" y="812800"/>
                    <a:pt x="670815" y="812800"/>
                  </a:cubicBezTo>
                  <a:lnTo>
                    <a:pt x="141985" y="812800"/>
                  </a:lnTo>
                  <a:cubicBezTo>
                    <a:pt x="104328" y="812800"/>
                    <a:pt x="68214" y="797841"/>
                    <a:pt x="41586" y="771213"/>
                  </a:cubicBezTo>
                  <a:cubicBezTo>
                    <a:pt x="14959" y="744586"/>
                    <a:pt x="0" y="708472"/>
                    <a:pt x="0" y="670815"/>
                  </a:cubicBezTo>
                  <a:lnTo>
                    <a:pt x="0" y="141985"/>
                  </a:lnTo>
                  <a:cubicBezTo>
                    <a:pt x="0" y="104328"/>
                    <a:pt x="14959" y="68214"/>
                    <a:pt x="41586" y="41586"/>
                  </a:cubicBezTo>
                  <a:cubicBezTo>
                    <a:pt x="68214" y="14959"/>
                    <a:pt x="104328" y="0"/>
                    <a:pt x="141985" y="0"/>
                  </a:cubicBezTo>
                  <a:close/>
                </a:path>
              </a:pathLst>
            </a:custGeom>
            <a:blipFill>
              <a:blip r:embed="rId9"/>
              <a:stretch>
                <a:fillRect l="-28074" t="0" r="-28074" b="0"/>
              </a:stretch>
            </a:blipFill>
            <a:ln w="2571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3835697" y="1592360"/>
            <a:ext cx="870544" cy="8705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0" y="6618381"/>
                </a:moveTo>
                <a:lnTo>
                  <a:pt x="11766010" y="20618808"/>
                </a:lnTo>
                <a:lnTo>
                  <a:pt x="19641250" y="14000427"/>
                </a:lnTo>
                <a:lnTo>
                  <a:pt x="7875240" y="0"/>
                </a:lnTo>
                <a:lnTo>
                  <a:pt x="0" y="6618381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22318">
            <a:off x="6179293" y="-4644835"/>
            <a:ext cx="8682472" cy="9582083"/>
          </a:xfrm>
          <a:custGeom>
            <a:avLst/>
            <a:gdLst/>
            <a:ahLst/>
            <a:cxnLst/>
            <a:rect r="r" b="b" t="t" l="l"/>
            <a:pathLst>
              <a:path h="9582083" w="8682472">
                <a:moveTo>
                  <a:pt x="0" y="0"/>
                </a:moveTo>
                <a:lnTo>
                  <a:pt x="8682472" y="0"/>
                </a:lnTo>
                <a:lnTo>
                  <a:pt x="8682472" y="9582082"/>
                </a:lnTo>
                <a:lnTo>
                  <a:pt x="0" y="9582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0726" b="-456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94263">
            <a:off x="-414455" y="9775992"/>
            <a:ext cx="3208141" cy="521323"/>
          </a:xfrm>
          <a:custGeom>
            <a:avLst/>
            <a:gdLst/>
            <a:ahLst/>
            <a:cxnLst/>
            <a:rect r="r" b="b" t="t" l="l"/>
            <a:pathLst>
              <a:path h="521323" w="3208141">
                <a:moveTo>
                  <a:pt x="0" y="0"/>
                </a:moveTo>
                <a:lnTo>
                  <a:pt x="3208140" y="0"/>
                </a:lnTo>
                <a:lnTo>
                  <a:pt x="3208140" y="521323"/>
                </a:lnTo>
                <a:lnTo>
                  <a:pt x="0" y="521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982581">
            <a:off x="16896772" y="1392253"/>
            <a:ext cx="274378" cy="217101"/>
          </a:xfrm>
          <a:custGeom>
            <a:avLst/>
            <a:gdLst/>
            <a:ahLst/>
            <a:cxnLst/>
            <a:rect r="r" b="b" t="t" l="l"/>
            <a:pathLst>
              <a:path h="217101" w="274378">
                <a:moveTo>
                  <a:pt x="274377" y="0"/>
                </a:moveTo>
                <a:lnTo>
                  <a:pt x="0" y="0"/>
                </a:lnTo>
                <a:lnTo>
                  <a:pt x="0" y="217101"/>
                </a:lnTo>
                <a:lnTo>
                  <a:pt x="274377" y="217101"/>
                </a:lnTo>
                <a:lnTo>
                  <a:pt x="27437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3451146" y="2293965"/>
            <a:ext cx="968292" cy="5050600"/>
          </a:xfrm>
          <a:custGeom>
            <a:avLst/>
            <a:gdLst/>
            <a:ahLst/>
            <a:cxnLst/>
            <a:rect r="r" b="b" t="t" l="l"/>
            <a:pathLst>
              <a:path h="5050600" w="968292">
                <a:moveTo>
                  <a:pt x="0" y="0"/>
                </a:moveTo>
                <a:lnTo>
                  <a:pt x="968292" y="0"/>
                </a:lnTo>
                <a:lnTo>
                  <a:pt x="968292" y="5050600"/>
                </a:lnTo>
                <a:lnTo>
                  <a:pt x="0" y="5050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2943" r="-317628" b="-19928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10633463" y="1233263"/>
            <a:ext cx="617672" cy="6176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7345695" y="9304512"/>
            <a:ext cx="438856" cy="4388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34361" y="2290216"/>
            <a:ext cx="14212875" cy="1527451"/>
          </a:xfrm>
          <a:custGeom>
            <a:avLst/>
            <a:gdLst/>
            <a:ahLst/>
            <a:cxnLst/>
            <a:rect r="r" b="b" t="t" l="l"/>
            <a:pathLst>
              <a:path h="1527451" w="14212875">
                <a:moveTo>
                  <a:pt x="0" y="0"/>
                </a:moveTo>
                <a:lnTo>
                  <a:pt x="14212874" y="0"/>
                </a:lnTo>
                <a:lnTo>
                  <a:pt x="14212874" y="1527451"/>
                </a:lnTo>
                <a:lnTo>
                  <a:pt x="0" y="1527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129" r="0" b="-16813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020125" y="4885635"/>
            <a:ext cx="6102295" cy="1855317"/>
            <a:chOff x="0" y="0"/>
            <a:chExt cx="1536578" cy="4671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36578" cy="467175"/>
            </a:xfrm>
            <a:custGeom>
              <a:avLst/>
              <a:gdLst/>
              <a:ahLst/>
              <a:cxnLst/>
              <a:rect r="r" b="b" t="t" l="l"/>
              <a:pathLst>
                <a:path h="467175" w="1536578">
                  <a:moveTo>
                    <a:pt x="26642" y="0"/>
                  </a:moveTo>
                  <a:lnTo>
                    <a:pt x="1509936" y="0"/>
                  </a:lnTo>
                  <a:cubicBezTo>
                    <a:pt x="1524650" y="0"/>
                    <a:pt x="1536578" y="11928"/>
                    <a:pt x="1536578" y="26642"/>
                  </a:cubicBezTo>
                  <a:lnTo>
                    <a:pt x="1536578" y="440533"/>
                  </a:lnTo>
                  <a:cubicBezTo>
                    <a:pt x="1536578" y="455247"/>
                    <a:pt x="1524650" y="467175"/>
                    <a:pt x="1509936" y="467175"/>
                  </a:cubicBezTo>
                  <a:lnTo>
                    <a:pt x="26642" y="467175"/>
                  </a:lnTo>
                  <a:cubicBezTo>
                    <a:pt x="11928" y="467175"/>
                    <a:pt x="0" y="455247"/>
                    <a:pt x="0" y="440533"/>
                  </a:cubicBezTo>
                  <a:lnTo>
                    <a:pt x="0" y="26642"/>
                  </a:lnTo>
                  <a:cubicBezTo>
                    <a:pt x="0" y="11928"/>
                    <a:pt x="11928" y="0"/>
                    <a:pt x="26642" y="0"/>
                  </a:cubicBezTo>
                  <a:close/>
                </a:path>
              </a:pathLst>
            </a:custGeom>
            <a:solidFill>
              <a:srgbClr val="132F4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536578" cy="45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3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336857" y="6614090"/>
            <a:ext cx="6102295" cy="1855317"/>
            <a:chOff x="0" y="0"/>
            <a:chExt cx="1536578" cy="4671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36578" cy="467175"/>
            </a:xfrm>
            <a:custGeom>
              <a:avLst/>
              <a:gdLst/>
              <a:ahLst/>
              <a:cxnLst/>
              <a:rect r="r" b="b" t="t" l="l"/>
              <a:pathLst>
                <a:path h="467175" w="1536578">
                  <a:moveTo>
                    <a:pt x="26642" y="0"/>
                  </a:moveTo>
                  <a:lnTo>
                    <a:pt x="1509936" y="0"/>
                  </a:lnTo>
                  <a:cubicBezTo>
                    <a:pt x="1524650" y="0"/>
                    <a:pt x="1536578" y="11928"/>
                    <a:pt x="1536578" y="26642"/>
                  </a:cubicBezTo>
                  <a:lnTo>
                    <a:pt x="1536578" y="440533"/>
                  </a:lnTo>
                  <a:cubicBezTo>
                    <a:pt x="1536578" y="455247"/>
                    <a:pt x="1524650" y="467175"/>
                    <a:pt x="1509936" y="467175"/>
                  </a:cubicBezTo>
                  <a:lnTo>
                    <a:pt x="26642" y="467175"/>
                  </a:lnTo>
                  <a:cubicBezTo>
                    <a:pt x="11928" y="467175"/>
                    <a:pt x="0" y="455247"/>
                    <a:pt x="0" y="440533"/>
                  </a:cubicBezTo>
                  <a:lnTo>
                    <a:pt x="0" y="26642"/>
                  </a:lnTo>
                  <a:cubicBezTo>
                    <a:pt x="0" y="11928"/>
                    <a:pt x="11928" y="0"/>
                    <a:pt x="26642" y="0"/>
                  </a:cubicBezTo>
                  <a:close/>
                </a:path>
              </a:pathLst>
            </a:custGeom>
            <a:solidFill>
              <a:srgbClr val="132F4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1536578" cy="45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36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659829" y="8448988"/>
            <a:ext cx="4376706" cy="711215"/>
          </a:xfrm>
          <a:custGeom>
            <a:avLst/>
            <a:gdLst/>
            <a:ahLst/>
            <a:cxnLst/>
            <a:rect r="r" b="b" t="t" l="l"/>
            <a:pathLst>
              <a:path h="711215" w="4376706">
                <a:moveTo>
                  <a:pt x="0" y="0"/>
                </a:moveTo>
                <a:lnTo>
                  <a:pt x="4376706" y="0"/>
                </a:lnTo>
                <a:lnTo>
                  <a:pt x="4376706" y="711215"/>
                </a:lnTo>
                <a:lnTo>
                  <a:pt x="0" y="711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48386" y="6740952"/>
            <a:ext cx="2822887" cy="458719"/>
          </a:xfrm>
          <a:custGeom>
            <a:avLst/>
            <a:gdLst/>
            <a:ahLst/>
            <a:cxnLst/>
            <a:rect r="r" b="b" t="t" l="l"/>
            <a:pathLst>
              <a:path h="458719" w="2822887">
                <a:moveTo>
                  <a:pt x="0" y="0"/>
                </a:moveTo>
                <a:lnTo>
                  <a:pt x="2822887" y="0"/>
                </a:lnTo>
                <a:lnTo>
                  <a:pt x="2822887" y="458719"/>
                </a:lnTo>
                <a:lnTo>
                  <a:pt x="0" y="458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00736" y="4198667"/>
            <a:ext cx="2822887" cy="458719"/>
          </a:xfrm>
          <a:custGeom>
            <a:avLst/>
            <a:gdLst/>
            <a:ahLst/>
            <a:cxnLst/>
            <a:rect r="r" b="b" t="t" l="l"/>
            <a:pathLst>
              <a:path h="458719" w="2822887">
                <a:moveTo>
                  <a:pt x="0" y="0"/>
                </a:moveTo>
                <a:lnTo>
                  <a:pt x="2822887" y="0"/>
                </a:lnTo>
                <a:lnTo>
                  <a:pt x="2822887" y="458719"/>
                </a:lnTo>
                <a:lnTo>
                  <a:pt x="0" y="458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439153" y="7168071"/>
            <a:ext cx="659879" cy="655607"/>
          </a:xfrm>
          <a:custGeom>
            <a:avLst/>
            <a:gdLst/>
            <a:ahLst/>
            <a:cxnLst/>
            <a:rect r="r" b="b" t="t" l="l"/>
            <a:pathLst>
              <a:path h="655607" w="659879">
                <a:moveTo>
                  <a:pt x="0" y="0"/>
                </a:moveTo>
                <a:lnTo>
                  <a:pt x="659879" y="0"/>
                </a:lnTo>
                <a:lnTo>
                  <a:pt x="659879" y="655606"/>
                </a:lnTo>
                <a:lnTo>
                  <a:pt x="0" y="655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27269" t="-152988" r="-25979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551508" y="7350908"/>
            <a:ext cx="435169" cy="289931"/>
          </a:xfrm>
          <a:custGeom>
            <a:avLst/>
            <a:gdLst/>
            <a:ahLst/>
            <a:cxnLst/>
            <a:rect r="r" b="b" t="t" l="l"/>
            <a:pathLst>
              <a:path h="289931" w="435169">
                <a:moveTo>
                  <a:pt x="0" y="0"/>
                </a:moveTo>
                <a:lnTo>
                  <a:pt x="435168" y="0"/>
                </a:lnTo>
                <a:lnTo>
                  <a:pt x="435168" y="289931"/>
                </a:lnTo>
                <a:lnTo>
                  <a:pt x="0" y="2899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211853" y="5477859"/>
            <a:ext cx="659879" cy="655607"/>
          </a:xfrm>
          <a:custGeom>
            <a:avLst/>
            <a:gdLst/>
            <a:ahLst/>
            <a:cxnLst/>
            <a:rect r="r" b="b" t="t" l="l"/>
            <a:pathLst>
              <a:path h="655607" w="659879">
                <a:moveTo>
                  <a:pt x="0" y="0"/>
                </a:moveTo>
                <a:lnTo>
                  <a:pt x="659879" y="0"/>
                </a:lnTo>
                <a:lnTo>
                  <a:pt x="659879" y="655607"/>
                </a:lnTo>
                <a:lnTo>
                  <a:pt x="0" y="6556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27269" t="-152988" r="-25979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324208" y="5660697"/>
            <a:ext cx="435169" cy="289931"/>
          </a:xfrm>
          <a:custGeom>
            <a:avLst/>
            <a:gdLst/>
            <a:ahLst/>
            <a:cxnLst/>
            <a:rect r="r" b="b" t="t" l="l"/>
            <a:pathLst>
              <a:path h="289931" w="435169">
                <a:moveTo>
                  <a:pt x="0" y="0"/>
                </a:moveTo>
                <a:lnTo>
                  <a:pt x="435169" y="0"/>
                </a:lnTo>
                <a:lnTo>
                  <a:pt x="435169" y="289931"/>
                </a:lnTo>
                <a:lnTo>
                  <a:pt x="0" y="2899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318562" y="7428271"/>
            <a:ext cx="2048188" cy="1632110"/>
          </a:xfrm>
          <a:custGeom>
            <a:avLst/>
            <a:gdLst/>
            <a:ahLst/>
            <a:cxnLst/>
            <a:rect r="r" b="b" t="t" l="l"/>
            <a:pathLst>
              <a:path h="1632110" w="2048188">
                <a:moveTo>
                  <a:pt x="0" y="0"/>
                </a:moveTo>
                <a:lnTo>
                  <a:pt x="2048189" y="0"/>
                </a:lnTo>
                <a:lnTo>
                  <a:pt x="2048189" y="1632109"/>
                </a:lnTo>
                <a:lnTo>
                  <a:pt x="0" y="16321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9764" t="0" r="-9764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22884" y="7428271"/>
            <a:ext cx="2079725" cy="1583851"/>
          </a:xfrm>
          <a:custGeom>
            <a:avLst/>
            <a:gdLst/>
            <a:ahLst/>
            <a:cxnLst/>
            <a:rect r="r" b="b" t="t" l="l"/>
            <a:pathLst>
              <a:path h="1583851" w="2079725">
                <a:moveTo>
                  <a:pt x="0" y="0"/>
                </a:moveTo>
                <a:lnTo>
                  <a:pt x="2079725" y="0"/>
                </a:lnTo>
                <a:lnTo>
                  <a:pt x="2079725" y="1583851"/>
                </a:lnTo>
                <a:lnTo>
                  <a:pt x="0" y="15838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8802" t="0" r="-13059" b="-374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773612" y="7428271"/>
            <a:ext cx="1871108" cy="1632110"/>
          </a:xfrm>
          <a:custGeom>
            <a:avLst/>
            <a:gdLst/>
            <a:ahLst/>
            <a:cxnLst/>
            <a:rect r="r" b="b" t="t" l="l"/>
            <a:pathLst>
              <a:path h="1632110" w="1871108">
                <a:moveTo>
                  <a:pt x="0" y="0"/>
                </a:moveTo>
                <a:lnTo>
                  <a:pt x="1871108" y="0"/>
                </a:lnTo>
                <a:lnTo>
                  <a:pt x="1871108" y="1632109"/>
                </a:lnTo>
                <a:lnTo>
                  <a:pt x="0" y="16321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8646" t="0" r="-36903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618302" y="9409640"/>
            <a:ext cx="2012281" cy="523187"/>
          </a:xfrm>
          <a:custGeom>
            <a:avLst/>
            <a:gdLst/>
            <a:ahLst/>
            <a:cxnLst/>
            <a:rect r="r" b="b" t="t" l="l"/>
            <a:pathLst>
              <a:path h="523187" w="2012281">
                <a:moveTo>
                  <a:pt x="0" y="0"/>
                </a:moveTo>
                <a:lnTo>
                  <a:pt x="2012280" y="0"/>
                </a:lnTo>
                <a:lnTo>
                  <a:pt x="2012280" y="523187"/>
                </a:lnTo>
                <a:lnTo>
                  <a:pt x="0" y="5231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39528" t="0" r="-68072" b="-629604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90328" y="9448265"/>
            <a:ext cx="2012281" cy="523187"/>
          </a:xfrm>
          <a:custGeom>
            <a:avLst/>
            <a:gdLst/>
            <a:ahLst/>
            <a:cxnLst/>
            <a:rect r="r" b="b" t="t" l="l"/>
            <a:pathLst>
              <a:path h="523187" w="2012281">
                <a:moveTo>
                  <a:pt x="0" y="0"/>
                </a:moveTo>
                <a:lnTo>
                  <a:pt x="2012281" y="0"/>
                </a:lnTo>
                <a:lnTo>
                  <a:pt x="2012281" y="523187"/>
                </a:lnTo>
                <a:lnTo>
                  <a:pt x="0" y="5231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39528" t="0" r="-68072" b="-629604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925978" y="9288980"/>
            <a:ext cx="2833358" cy="736665"/>
          </a:xfrm>
          <a:custGeom>
            <a:avLst/>
            <a:gdLst/>
            <a:ahLst/>
            <a:cxnLst/>
            <a:rect r="r" b="b" t="t" l="l"/>
            <a:pathLst>
              <a:path h="736665" w="2833358">
                <a:moveTo>
                  <a:pt x="0" y="0"/>
                </a:moveTo>
                <a:lnTo>
                  <a:pt x="2833358" y="0"/>
                </a:lnTo>
                <a:lnTo>
                  <a:pt x="2833358" y="736666"/>
                </a:lnTo>
                <a:lnTo>
                  <a:pt x="0" y="736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39528" t="0" r="-68072" b="-629604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957041" y="9356042"/>
            <a:ext cx="2424572" cy="630382"/>
          </a:xfrm>
          <a:custGeom>
            <a:avLst/>
            <a:gdLst/>
            <a:ahLst/>
            <a:cxnLst/>
            <a:rect r="r" b="b" t="t" l="l"/>
            <a:pathLst>
              <a:path h="630382" w="2424572">
                <a:moveTo>
                  <a:pt x="0" y="0"/>
                </a:moveTo>
                <a:lnTo>
                  <a:pt x="2424571" y="0"/>
                </a:lnTo>
                <a:lnTo>
                  <a:pt x="2424571" y="630382"/>
                </a:lnTo>
                <a:lnTo>
                  <a:pt x="0" y="6303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39528" t="0" r="-68072" b="-629604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238158" y="7464007"/>
            <a:ext cx="1862337" cy="1560638"/>
          </a:xfrm>
          <a:custGeom>
            <a:avLst/>
            <a:gdLst/>
            <a:ahLst/>
            <a:cxnLst/>
            <a:rect r="r" b="b" t="t" l="l"/>
            <a:pathLst>
              <a:path h="1560638" w="1862337">
                <a:moveTo>
                  <a:pt x="0" y="0"/>
                </a:moveTo>
                <a:lnTo>
                  <a:pt x="1862337" y="0"/>
                </a:lnTo>
                <a:lnTo>
                  <a:pt x="1862337" y="1560638"/>
                </a:lnTo>
                <a:lnTo>
                  <a:pt x="0" y="156063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5603" t="-76938" r="-5603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028700" y="1120560"/>
            <a:ext cx="8804893" cy="106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3"/>
              </a:lnSpc>
            </a:pPr>
            <a:r>
              <a:rPr lang="en-US" sz="71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Definition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4667" y="4542161"/>
            <a:ext cx="6536130" cy="47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2"/>
              </a:lnSpc>
            </a:pPr>
            <a:r>
              <a:rPr lang="en-US" sz="26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Inspection Methods: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09992" y="5499966"/>
            <a:ext cx="6659144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1464" indent="-235732" lvl="1">
              <a:lnSpc>
                <a:spcPts val="2620"/>
              </a:lnSpc>
              <a:buFont typeface="Arial"/>
              <a:buChar char="•"/>
            </a:pPr>
            <a:r>
              <a:rPr lang="en-US" sz="2183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Slow</a:t>
            </a:r>
          </a:p>
          <a:p>
            <a:pPr algn="just" marL="471464" indent="-235732" lvl="1">
              <a:lnSpc>
                <a:spcPts val="2620"/>
              </a:lnSpc>
              <a:buFont typeface="Arial"/>
              <a:buChar char="•"/>
            </a:pPr>
            <a:r>
              <a:rPr lang="en-US" sz="2183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Costly</a:t>
            </a:r>
          </a:p>
          <a:p>
            <a:pPr algn="just" marL="471464" indent="-235732" lvl="1">
              <a:lnSpc>
                <a:spcPts val="2620"/>
              </a:lnSpc>
              <a:buFont typeface="Arial"/>
              <a:buChar char="•"/>
            </a:pPr>
            <a:r>
              <a:rPr lang="en-US" sz="2183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Labour Intensive</a:t>
            </a:r>
          </a:p>
          <a:p>
            <a:pPr algn="just" marL="471464" indent="-235732" lvl="1">
              <a:lnSpc>
                <a:spcPts val="2620"/>
              </a:lnSpc>
              <a:buFont typeface="Arial"/>
              <a:buChar char="•"/>
            </a:pPr>
            <a:r>
              <a:rPr lang="en-US" sz="2183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Difficult to scale for large solar installation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06010" y="5514636"/>
            <a:ext cx="593052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"/>
              </a:lnSpc>
            </a:pPr>
            <a:r>
              <a:rPr lang="en-US" sz="21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a CV-powered solution that helps ASU’s facilities and energy teams monitor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539393" y="7208373"/>
            <a:ext cx="569722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"/>
              </a:lnSpc>
            </a:pPr>
            <a:r>
              <a:rPr lang="en-US" sz="21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Maintain solar panels more easily and efficiently.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618302" y="9511861"/>
            <a:ext cx="2008166" cy="26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Dust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94443" y="9584082"/>
            <a:ext cx="2008166" cy="26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Bird Dropping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192690" y="9412475"/>
            <a:ext cx="2299934" cy="49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Hotspots and electical issues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957041" y="9545457"/>
            <a:ext cx="2419352" cy="26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Cracks or Damages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7875240" y="0"/>
                </a:moveTo>
                <a:lnTo>
                  <a:pt x="19641250" y="14000427"/>
                </a:lnTo>
                <a:lnTo>
                  <a:pt x="11766010" y="20618808"/>
                </a:lnTo>
                <a:lnTo>
                  <a:pt x="0" y="6618381"/>
                </a:lnTo>
                <a:lnTo>
                  <a:pt x="7875240" y="0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0491799" y="2731358"/>
            <a:ext cx="10202220" cy="102022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3000604" y="-1715920"/>
            <a:ext cx="6128450" cy="8157671"/>
          </a:xfrm>
          <a:custGeom>
            <a:avLst/>
            <a:gdLst/>
            <a:ahLst/>
            <a:cxnLst/>
            <a:rect r="r" b="b" t="t" l="l"/>
            <a:pathLst>
              <a:path h="8157671" w="6128450">
                <a:moveTo>
                  <a:pt x="6128451" y="0"/>
                </a:moveTo>
                <a:lnTo>
                  <a:pt x="0" y="0"/>
                </a:lnTo>
                <a:lnTo>
                  <a:pt x="0" y="8157671"/>
                </a:lnTo>
                <a:lnTo>
                  <a:pt x="6128451" y="8157671"/>
                </a:lnTo>
                <a:lnTo>
                  <a:pt x="61284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22494">
            <a:off x="929241" y="-243608"/>
            <a:ext cx="3208141" cy="521323"/>
          </a:xfrm>
          <a:custGeom>
            <a:avLst/>
            <a:gdLst/>
            <a:ahLst/>
            <a:cxnLst/>
            <a:rect r="r" b="b" t="t" l="l"/>
            <a:pathLst>
              <a:path h="521323" w="3208141">
                <a:moveTo>
                  <a:pt x="0" y="0"/>
                </a:moveTo>
                <a:lnTo>
                  <a:pt x="3208140" y="0"/>
                </a:lnTo>
                <a:lnTo>
                  <a:pt x="3208140" y="521323"/>
                </a:lnTo>
                <a:lnTo>
                  <a:pt x="0" y="521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99677" y="4318530"/>
            <a:ext cx="1732300" cy="1719307"/>
          </a:xfrm>
          <a:custGeom>
            <a:avLst/>
            <a:gdLst/>
            <a:ahLst/>
            <a:cxnLst/>
            <a:rect r="r" b="b" t="t" l="l"/>
            <a:pathLst>
              <a:path h="1719307" w="1732300">
                <a:moveTo>
                  <a:pt x="0" y="0"/>
                </a:moveTo>
                <a:lnTo>
                  <a:pt x="1732300" y="0"/>
                </a:lnTo>
                <a:lnTo>
                  <a:pt x="1732300" y="1719308"/>
                </a:lnTo>
                <a:lnTo>
                  <a:pt x="0" y="1719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002" y="1869985"/>
            <a:ext cx="9113503" cy="106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3"/>
              </a:lnSpc>
            </a:pPr>
            <a:r>
              <a:rPr lang="en-US" sz="71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Why this matters?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9619376" y="7451770"/>
            <a:ext cx="524370" cy="524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10067896" y="1685713"/>
            <a:ext cx="534559" cy="53455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466613" y="7211027"/>
            <a:ext cx="2759937" cy="448490"/>
          </a:xfrm>
          <a:custGeom>
            <a:avLst/>
            <a:gdLst/>
            <a:ahLst/>
            <a:cxnLst/>
            <a:rect r="r" b="b" t="t" l="l"/>
            <a:pathLst>
              <a:path h="448490" w="2759937">
                <a:moveTo>
                  <a:pt x="0" y="0"/>
                </a:moveTo>
                <a:lnTo>
                  <a:pt x="2759937" y="0"/>
                </a:lnTo>
                <a:lnTo>
                  <a:pt x="2759937" y="448490"/>
                </a:lnTo>
                <a:lnTo>
                  <a:pt x="0" y="44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35046" y="5590148"/>
            <a:ext cx="4290406" cy="697191"/>
          </a:xfrm>
          <a:custGeom>
            <a:avLst/>
            <a:gdLst/>
            <a:ahLst/>
            <a:cxnLst/>
            <a:rect r="r" b="b" t="t" l="l"/>
            <a:pathLst>
              <a:path h="697191" w="4290406">
                <a:moveTo>
                  <a:pt x="0" y="0"/>
                </a:moveTo>
                <a:lnTo>
                  <a:pt x="4290407" y="0"/>
                </a:lnTo>
                <a:lnTo>
                  <a:pt x="4290407" y="697191"/>
                </a:lnTo>
                <a:lnTo>
                  <a:pt x="0" y="697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067896" y="1952992"/>
            <a:ext cx="8697194" cy="6565433"/>
            <a:chOff x="0" y="0"/>
            <a:chExt cx="11596258" cy="87539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893332" y="1201317"/>
              <a:ext cx="6702926" cy="7552593"/>
            </a:xfrm>
            <a:custGeom>
              <a:avLst/>
              <a:gdLst/>
              <a:ahLst/>
              <a:cxnLst/>
              <a:rect r="r" b="b" t="t" l="l"/>
              <a:pathLst>
                <a:path h="7552593" w="6702926">
                  <a:moveTo>
                    <a:pt x="0" y="0"/>
                  </a:moveTo>
                  <a:lnTo>
                    <a:pt x="6702926" y="0"/>
                  </a:lnTo>
                  <a:lnTo>
                    <a:pt x="6702926" y="7552593"/>
                  </a:lnTo>
                  <a:lnTo>
                    <a:pt x="0" y="7552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962303" cy="596230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19460" y="0"/>
                    </a:moveTo>
                    <a:lnTo>
                      <a:pt x="693340" y="0"/>
                    </a:lnTo>
                    <a:cubicBezTo>
                      <a:pt x="725023" y="0"/>
                      <a:pt x="755408" y="12586"/>
                      <a:pt x="777811" y="34989"/>
                    </a:cubicBezTo>
                    <a:cubicBezTo>
                      <a:pt x="800214" y="57392"/>
                      <a:pt x="812800" y="87777"/>
                      <a:pt x="812800" y="119460"/>
                    </a:cubicBezTo>
                    <a:lnTo>
                      <a:pt x="812800" y="693340"/>
                    </a:lnTo>
                    <a:cubicBezTo>
                      <a:pt x="812800" y="725023"/>
                      <a:pt x="800214" y="755408"/>
                      <a:pt x="777811" y="777811"/>
                    </a:cubicBezTo>
                    <a:cubicBezTo>
                      <a:pt x="755408" y="800214"/>
                      <a:pt x="725023" y="812800"/>
                      <a:pt x="693340" y="812800"/>
                    </a:cubicBezTo>
                    <a:lnTo>
                      <a:pt x="119460" y="812800"/>
                    </a:lnTo>
                    <a:cubicBezTo>
                      <a:pt x="87777" y="812800"/>
                      <a:pt x="57392" y="800214"/>
                      <a:pt x="34989" y="777811"/>
                    </a:cubicBezTo>
                    <a:cubicBezTo>
                      <a:pt x="12586" y="755408"/>
                      <a:pt x="0" y="725023"/>
                      <a:pt x="0" y="693340"/>
                    </a:cubicBezTo>
                    <a:lnTo>
                      <a:pt x="0" y="119460"/>
                    </a:lnTo>
                    <a:cubicBezTo>
                      <a:pt x="0" y="87777"/>
                      <a:pt x="12586" y="57392"/>
                      <a:pt x="34989" y="34989"/>
                    </a:cubicBezTo>
                    <a:cubicBezTo>
                      <a:pt x="57392" y="12586"/>
                      <a:pt x="87777" y="0"/>
                      <a:pt x="11946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16703" t="0" r="-16703" b="0"/>
                </a:stretch>
              </a:blipFill>
              <a:ln w="276225" cap="rnd">
                <a:solidFill>
                  <a:srgbClr val="FFFFFF"/>
                </a:solidFill>
                <a:prstDash val="solid"/>
                <a:round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2981152" y="3747461"/>
              <a:ext cx="4429684" cy="442968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60792" y="0"/>
                    </a:moveTo>
                    <a:lnTo>
                      <a:pt x="652008" y="0"/>
                    </a:lnTo>
                    <a:cubicBezTo>
                      <a:pt x="694653" y="0"/>
                      <a:pt x="735551" y="16941"/>
                      <a:pt x="765705" y="47095"/>
                    </a:cubicBezTo>
                    <a:cubicBezTo>
                      <a:pt x="795860" y="77249"/>
                      <a:pt x="812800" y="118147"/>
                      <a:pt x="812800" y="160792"/>
                    </a:cubicBezTo>
                    <a:lnTo>
                      <a:pt x="812800" y="652008"/>
                    </a:lnTo>
                    <a:cubicBezTo>
                      <a:pt x="812800" y="694653"/>
                      <a:pt x="795860" y="735551"/>
                      <a:pt x="765705" y="765705"/>
                    </a:cubicBezTo>
                    <a:cubicBezTo>
                      <a:pt x="735551" y="795860"/>
                      <a:pt x="694653" y="812800"/>
                      <a:pt x="652008" y="812800"/>
                    </a:cubicBezTo>
                    <a:lnTo>
                      <a:pt x="160792" y="812800"/>
                    </a:lnTo>
                    <a:cubicBezTo>
                      <a:pt x="118147" y="812800"/>
                      <a:pt x="77249" y="795860"/>
                      <a:pt x="47095" y="765705"/>
                    </a:cubicBezTo>
                    <a:cubicBezTo>
                      <a:pt x="16941" y="735551"/>
                      <a:pt x="0" y="694653"/>
                      <a:pt x="0" y="652008"/>
                    </a:cubicBezTo>
                    <a:lnTo>
                      <a:pt x="0" y="160792"/>
                    </a:lnTo>
                    <a:cubicBezTo>
                      <a:pt x="0" y="118147"/>
                      <a:pt x="16941" y="77249"/>
                      <a:pt x="47095" y="47095"/>
                    </a:cubicBezTo>
                    <a:cubicBezTo>
                      <a:pt x="77249" y="16941"/>
                      <a:pt x="118147" y="0"/>
                      <a:pt x="160792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-25588" r="0" b="0"/>
                </a:stretch>
              </a:blipFill>
              <a:ln w="257175" cap="rnd">
                <a:solidFill>
                  <a:srgbClr val="FFFFFF"/>
                </a:solidFill>
                <a:prstDash val="solid"/>
                <a:round/>
              </a:ln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756809" y="8464089"/>
            <a:ext cx="9578366" cy="59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4"/>
              </a:lnSpc>
            </a:pPr>
            <a:r>
              <a:rPr lang="en-US" sz="2126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Computer vision automation increases inspection frequency while reducing labor cost and improving overall system reliability.</a:t>
            </a:r>
          </a:p>
        </p:txBody>
      </p:sp>
      <p:grpSp>
        <p:nvGrpSpPr>
          <p:cNvPr name="Group 25" id="25"/>
          <p:cNvGrpSpPr/>
          <p:nvPr/>
        </p:nvGrpSpPr>
        <p:grpSpPr>
          <a:xfrm rot="5400000">
            <a:off x="7920799" y="669785"/>
            <a:ext cx="358915" cy="35891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8700" y="3680555"/>
            <a:ext cx="7600433" cy="3978962"/>
            <a:chOff x="0" y="0"/>
            <a:chExt cx="10133910" cy="53052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10348" y="2983042"/>
              <a:ext cx="3434073" cy="888810"/>
            </a:xfrm>
            <a:custGeom>
              <a:avLst/>
              <a:gdLst/>
              <a:ahLst/>
              <a:cxnLst/>
              <a:rect r="r" b="b" t="t" l="l"/>
              <a:pathLst>
                <a:path h="888810" w="3434073">
                  <a:moveTo>
                    <a:pt x="0" y="0"/>
                  </a:moveTo>
                  <a:lnTo>
                    <a:pt x="3434073" y="0"/>
                  </a:lnTo>
                  <a:lnTo>
                    <a:pt x="3434073" y="888810"/>
                  </a:lnTo>
                  <a:lnTo>
                    <a:pt x="0" y="888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26087" t="0" r="-49384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435170" y="3256570"/>
              <a:ext cx="2677554" cy="35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6"/>
                </a:lnSpc>
              </a:pPr>
              <a:r>
                <a:rPr lang="en-US" sz="18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Sustainability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64612" y="1346972"/>
              <a:ext cx="3822652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Undetected faults reduce power output and raise energy costs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4264" y="4305158"/>
              <a:ext cx="4043006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ASU’s carbon and sustainability goals rely on efficient performance.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110348" y="26897"/>
              <a:ext cx="3519765" cy="910989"/>
            </a:xfrm>
            <a:custGeom>
              <a:avLst/>
              <a:gdLst/>
              <a:ahLst/>
              <a:cxnLst/>
              <a:rect r="r" b="b" t="t" l="l"/>
              <a:pathLst>
                <a:path h="910989" w="3519765">
                  <a:moveTo>
                    <a:pt x="0" y="0"/>
                  </a:moveTo>
                  <a:lnTo>
                    <a:pt x="3519766" y="0"/>
                  </a:lnTo>
                  <a:lnTo>
                    <a:pt x="3519766" y="910989"/>
                  </a:lnTo>
                  <a:lnTo>
                    <a:pt x="0" y="910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26087" t="0" r="-49384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0" y="326940"/>
              <a:ext cx="3740462" cy="35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6"/>
                </a:lnSpc>
              </a:pPr>
              <a:r>
                <a:rPr lang="en-US" sz="18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Energy Production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5576686" y="2956145"/>
              <a:ext cx="3434073" cy="888810"/>
            </a:xfrm>
            <a:custGeom>
              <a:avLst/>
              <a:gdLst/>
              <a:ahLst/>
              <a:cxnLst/>
              <a:rect r="r" b="b" t="t" l="l"/>
              <a:pathLst>
                <a:path h="888810" w="3434073">
                  <a:moveTo>
                    <a:pt x="0" y="0"/>
                  </a:moveTo>
                  <a:lnTo>
                    <a:pt x="3434073" y="0"/>
                  </a:lnTo>
                  <a:lnTo>
                    <a:pt x="3434073" y="888809"/>
                  </a:lnTo>
                  <a:lnTo>
                    <a:pt x="0" y="888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26087" t="0" r="-49384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5901508" y="3229673"/>
              <a:ext cx="2677554" cy="35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6"/>
                </a:lnSpc>
              </a:pPr>
              <a:r>
                <a:rPr lang="en-US" sz="18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Scalability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5730950" y="1158386"/>
              <a:ext cx="4402960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Severe faults can cause overheating, fire risk, or equipment damage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5620601" y="4278260"/>
              <a:ext cx="3586199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6"/>
                </a:lnSpc>
              </a:pPr>
              <a:r>
                <a:rPr lang="en-US" sz="1655">
                  <a:solidFill>
                    <a:srgbClr val="132F4C"/>
                  </a:solidFill>
                  <a:latin typeface="Poppins"/>
                  <a:ea typeface="Poppins"/>
                  <a:cs typeface="Poppins"/>
                  <a:sym typeface="Poppins"/>
                </a:rPr>
                <a:t>Thousands of panels make manual inspection impractical.</a:t>
              </a:r>
            </a:p>
          </p:txBody>
        </p:sp>
        <p:sp>
          <p:nvSpPr>
            <p:cNvPr name="Freeform 39" id="39"/>
            <p:cNvSpPr/>
            <p:nvPr/>
          </p:nvSpPr>
          <p:spPr>
            <a:xfrm flipH="false" flipV="false" rot="0">
              <a:off x="5576686" y="0"/>
              <a:ext cx="3519765" cy="910989"/>
            </a:xfrm>
            <a:custGeom>
              <a:avLst/>
              <a:gdLst/>
              <a:ahLst/>
              <a:cxnLst/>
              <a:rect r="r" b="b" t="t" l="l"/>
              <a:pathLst>
                <a:path h="910989" w="3519765">
                  <a:moveTo>
                    <a:pt x="0" y="0"/>
                  </a:moveTo>
                  <a:lnTo>
                    <a:pt x="3519766" y="0"/>
                  </a:lnTo>
                  <a:lnTo>
                    <a:pt x="3519766" y="910989"/>
                  </a:lnTo>
                  <a:lnTo>
                    <a:pt x="0" y="910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26087" t="0" r="-49384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5466338" y="300042"/>
              <a:ext cx="3740462" cy="35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6"/>
                </a:lnSpc>
              </a:pPr>
              <a:r>
                <a:rPr lang="en-US" sz="18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Safety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19641250" y="14000427"/>
                </a:moveTo>
                <a:lnTo>
                  <a:pt x="7875240" y="0"/>
                </a:lnTo>
                <a:lnTo>
                  <a:pt x="0" y="6618381"/>
                </a:lnTo>
                <a:lnTo>
                  <a:pt x="11766010" y="20618808"/>
                </a:lnTo>
                <a:lnTo>
                  <a:pt x="19641250" y="14000427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180091">
            <a:off x="15091792" y="7155339"/>
            <a:ext cx="3461576" cy="4114800"/>
          </a:xfrm>
          <a:custGeom>
            <a:avLst/>
            <a:gdLst/>
            <a:ahLst/>
            <a:cxnLst/>
            <a:rect r="r" b="b" t="t" l="l"/>
            <a:pathLst>
              <a:path h="4114800" w="3461576">
                <a:moveTo>
                  <a:pt x="346157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461575" y="0"/>
                </a:lnTo>
                <a:lnTo>
                  <a:pt x="3461575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80091">
            <a:off x="-265367" y="-983139"/>
            <a:ext cx="3461576" cy="4114800"/>
          </a:xfrm>
          <a:custGeom>
            <a:avLst/>
            <a:gdLst/>
            <a:ahLst/>
            <a:cxnLst/>
            <a:rect r="r" b="b" t="t" l="l"/>
            <a:pathLst>
              <a:path h="4114800" w="3461576">
                <a:moveTo>
                  <a:pt x="0" y="0"/>
                </a:moveTo>
                <a:lnTo>
                  <a:pt x="3461575" y="0"/>
                </a:lnTo>
                <a:lnTo>
                  <a:pt x="34615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691034">
            <a:off x="625145" y="118979"/>
            <a:ext cx="2385838" cy="387699"/>
          </a:xfrm>
          <a:custGeom>
            <a:avLst/>
            <a:gdLst/>
            <a:ahLst/>
            <a:cxnLst/>
            <a:rect r="r" b="b" t="t" l="l"/>
            <a:pathLst>
              <a:path h="387699" w="2385838">
                <a:moveTo>
                  <a:pt x="0" y="0"/>
                </a:moveTo>
                <a:lnTo>
                  <a:pt x="2385837" y="0"/>
                </a:lnTo>
                <a:lnTo>
                  <a:pt x="2385837" y="387698"/>
                </a:lnTo>
                <a:lnTo>
                  <a:pt x="0" y="387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16299" y="6120735"/>
            <a:ext cx="2215928" cy="2215928"/>
          </a:xfrm>
          <a:custGeom>
            <a:avLst/>
            <a:gdLst/>
            <a:ahLst/>
            <a:cxnLst/>
            <a:rect r="r" b="b" t="t" l="l"/>
            <a:pathLst>
              <a:path h="2215928" w="2215928">
                <a:moveTo>
                  <a:pt x="0" y="0"/>
                </a:moveTo>
                <a:lnTo>
                  <a:pt x="2215928" y="0"/>
                </a:lnTo>
                <a:lnTo>
                  <a:pt x="2215928" y="2215928"/>
                </a:lnTo>
                <a:lnTo>
                  <a:pt x="0" y="2215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61289" y="8004887"/>
            <a:ext cx="4083392" cy="663551"/>
          </a:xfrm>
          <a:custGeom>
            <a:avLst/>
            <a:gdLst/>
            <a:ahLst/>
            <a:cxnLst/>
            <a:rect r="r" b="b" t="t" l="l"/>
            <a:pathLst>
              <a:path h="663551" w="4083392">
                <a:moveTo>
                  <a:pt x="0" y="0"/>
                </a:moveTo>
                <a:lnTo>
                  <a:pt x="4083392" y="0"/>
                </a:lnTo>
                <a:lnTo>
                  <a:pt x="4083392" y="663551"/>
                </a:lnTo>
                <a:lnTo>
                  <a:pt x="0" y="663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58907" y="8004887"/>
            <a:ext cx="4083392" cy="663551"/>
          </a:xfrm>
          <a:custGeom>
            <a:avLst/>
            <a:gdLst/>
            <a:ahLst/>
            <a:cxnLst/>
            <a:rect r="r" b="b" t="t" l="l"/>
            <a:pathLst>
              <a:path h="663551" w="4083392">
                <a:moveTo>
                  <a:pt x="0" y="0"/>
                </a:moveTo>
                <a:lnTo>
                  <a:pt x="4083392" y="0"/>
                </a:lnTo>
                <a:lnTo>
                  <a:pt x="4083392" y="663551"/>
                </a:lnTo>
                <a:lnTo>
                  <a:pt x="0" y="663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3463520" y="4937886"/>
            <a:ext cx="730198" cy="73019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106920" y="2592891"/>
            <a:ext cx="1764812" cy="1751576"/>
          </a:xfrm>
          <a:custGeom>
            <a:avLst/>
            <a:gdLst/>
            <a:ahLst/>
            <a:cxnLst/>
            <a:rect r="r" b="b" t="t" l="l"/>
            <a:pathLst>
              <a:path h="1751576" w="1764812">
                <a:moveTo>
                  <a:pt x="0" y="0"/>
                </a:moveTo>
                <a:lnTo>
                  <a:pt x="1764812" y="0"/>
                </a:lnTo>
                <a:lnTo>
                  <a:pt x="1764812" y="1751576"/>
                </a:lnTo>
                <a:lnTo>
                  <a:pt x="0" y="1751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13085" y="3229850"/>
            <a:ext cx="4779800" cy="4779800"/>
          </a:xfrm>
          <a:custGeom>
            <a:avLst/>
            <a:gdLst/>
            <a:ahLst/>
            <a:cxnLst/>
            <a:rect r="r" b="b" t="t" l="l"/>
            <a:pathLst>
              <a:path h="4779800" w="4779800">
                <a:moveTo>
                  <a:pt x="0" y="0"/>
                </a:moveTo>
                <a:lnTo>
                  <a:pt x="4779800" y="0"/>
                </a:lnTo>
                <a:lnTo>
                  <a:pt x="4779800" y="4779800"/>
                </a:lnTo>
                <a:lnTo>
                  <a:pt x="0" y="4779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8613" t="-16513" r="-17633" b="-1360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5400000">
            <a:off x="16239613" y="8336663"/>
            <a:ext cx="499979" cy="49997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4199420"/>
            <a:ext cx="3710952" cy="3812901"/>
          </a:xfrm>
          <a:custGeom>
            <a:avLst/>
            <a:gdLst/>
            <a:ahLst/>
            <a:cxnLst/>
            <a:rect r="r" b="b" t="t" l="l"/>
            <a:pathLst>
              <a:path h="3812901" w="3710952">
                <a:moveTo>
                  <a:pt x="0" y="0"/>
                </a:moveTo>
                <a:lnTo>
                  <a:pt x="3710952" y="0"/>
                </a:lnTo>
                <a:lnTo>
                  <a:pt x="3710952" y="3812901"/>
                </a:lnTo>
                <a:lnTo>
                  <a:pt x="0" y="3812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0624" y="2610354"/>
            <a:ext cx="6402384" cy="106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3"/>
              </a:lnSpc>
            </a:pPr>
            <a:r>
              <a:rPr lang="en-US" sz="71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Beneficiaries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6849" y="1851824"/>
            <a:ext cx="4860034" cy="78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4342">
                <a:solidFill>
                  <a:srgbClr val="2C9E54"/>
                </a:solidFill>
                <a:latin typeface="Poppins"/>
                <a:ea typeface="Poppins"/>
                <a:cs typeface="Poppins"/>
                <a:sym typeface="Poppins"/>
              </a:rPr>
              <a:t>Stakeholders &amp;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471335" y="1889108"/>
            <a:ext cx="9691818" cy="7557952"/>
            <a:chOff x="0" y="0"/>
            <a:chExt cx="12922424" cy="10077270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1680958" y="-1164196"/>
              <a:ext cx="10077270" cy="12405661"/>
              <a:chOff x="0" y="0"/>
              <a:chExt cx="577716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5631"/>
                <a:ext cx="577716" cy="699937"/>
              </a:xfrm>
              <a:custGeom>
                <a:avLst/>
                <a:gdLst/>
                <a:ahLst/>
                <a:cxnLst/>
                <a:rect r="r" b="b" t="t" l="l"/>
                <a:pathLst>
                  <a:path h="699937" w="577716">
                    <a:moveTo>
                      <a:pt x="63558" y="33991"/>
                    </a:moveTo>
                    <a:lnTo>
                      <a:pt x="225300" y="5547"/>
                    </a:lnTo>
                    <a:cubicBezTo>
                      <a:pt x="267350" y="-1848"/>
                      <a:pt x="310367" y="-1848"/>
                      <a:pt x="352416" y="5547"/>
                    </a:cubicBezTo>
                    <a:lnTo>
                      <a:pt x="514158" y="33991"/>
                    </a:lnTo>
                    <a:cubicBezTo>
                      <a:pt x="550913" y="40455"/>
                      <a:pt x="577716" y="72383"/>
                      <a:pt x="577716" y="109702"/>
                    </a:cubicBezTo>
                    <a:lnTo>
                      <a:pt x="577716" y="590236"/>
                    </a:lnTo>
                    <a:cubicBezTo>
                      <a:pt x="577716" y="627555"/>
                      <a:pt x="550913" y="659483"/>
                      <a:pt x="514158" y="665947"/>
                    </a:cubicBezTo>
                    <a:lnTo>
                      <a:pt x="352416" y="694391"/>
                    </a:lnTo>
                    <a:cubicBezTo>
                      <a:pt x="310367" y="701786"/>
                      <a:pt x="267350" y="701786"/>
                      <a:pt x="225300" y="694391"/>
                    </a:cubicBezTo>
                    <a:lnTo>
                      <a:pt x="63558" y="665947"/>
                    </a:lnTo>
                    <a:cubicBezTo>
                      <a:pt x="26803" y="659483"/>
                      <a:pt x="0" y="627555"/>
                      <a:pt x="0" y="590236"/>
                    </a:cubicBezTo>
                    <a:lnTo>
                      <a:pt x="0" y="109702"/>
                    </a:lnTo>
                    <a:cubicBezTo>
                      <a:pt x="0" y="72383"/>
                      <a:pt x="26803" y="40455"/>
                      <a:pt x="63558" y="3399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32F4C">
                      <a:alpha val="100000"/>
                    </a:srgbClr>
                  </a:gs>
                  <a:gs pos="50000">
                    <a:srgbClr val="132F4C">
                      <a:alpha val="100000"/>
                    </a:srgbClr>
                  </a:gs>
                  <a:gs pos="100000">
                    <a:srgbClr val="38D05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34925"/>
                <a:ext cx="577716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5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0" y="1787657"/>
              <a:ext cx="6373066" cy="6373066"/>
            </a:xfrm>
            <a:custGeom>
              <a:avLst/>
              <a:gdLst/>
              <a:ahLst/>
              <a:cxnLst/>
              <a:rect r="r" b="b" t="t" l="l"/>
              <a:pathLst>
                <a:path h="6373066" w="6373066">
                  <a:moveTo>
                    <a:pt x="0" y="0"/>
                  </a:moveTo>
                  <a:lnTo>
                    <a:pt x="6373066" y="0"/>
                  </a:lnTo>
                  <a:lnTo>
                    <a:pt x="6373066" y="6373066"/>
                  </a:lnTo>
                  <a:lnTo>
                    <a:pt x="0" y="6373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8613" t="-16513" r="-17633" b="-13602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706069" y="2211983"/>
              <a:ext cx="4960929" cy="1421432"/>
              <a:chOff x="0" y="0"/>
              <a:chExt cx="979937" cy="28077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79937" cy="280777"/>
              </a:xfrm>
              <a:custGeom>
                <a:avLst/>
                <a:gdLst/>
                <a:ahLst/>
                <a:cxnLst/>
                <a:rect r="r" b="b" t="t" l="l"/>
                <a:pathLst>
                  <a:path h="280777" w="979937">
                    <a:moveTo>
                      <a:pt x="43696" y="0"/>
                    </a:moveTo>
                    <a:lnTo>
                      <a:pt x="936240" y="0"/>
                    </a:lnTo>
                    <a:cubicBezTo>
                      <a:pt x="960373" y="0"/>
                      <a:pt x="979937" y="19563"/>
                      <a:pt x="979937" y="43696"/>
                    </a:cubicBezTo>
                    <a:lnTo>
                      <a:pt x="979937" y="237081"/>
                    </a:lnTo>
                    <a:cubicBezTo>
                      <a:pt x="979937" y="261213"/>
                      <a:pt x="960373" y="280777"/>
                      <a:pt x="936240" y="280777"/>
                    </a:cubicBezTo>
                    <a:lnTo>
                      <a:pt x="43696" y="280777"/>
                    </a:lnTo>
                    <a:cubicBezTo>
                      <a:pt x="19563" y="280777"/>
                      <a:pt x="0" y="261213"/>
                      <a:pt x="0" y="237081"/>
                    </a:cubicBezTo>
                    <a:lnTo>
                      <a:pt x="0" y="43696"/>
                    </a:lnTo>
                    <a:cubicBezTo>
                      <a:pt x="0" y="19563"/>
                      <a:pt x="19563" y="0"/>
                      <a:pt x="4369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9525"/>
                <a:ext cx="979937" cy="2712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36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7519948" y="2211983"/>
              <a:ext cx="4960929" cy="1421432"/>
              <a:chOff x="0" y="0"/>
              <a:chExt cx="979937" cy="28077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79937" cy="280777"/>
              </a:xfrm>
              <a:custGeom>
                <a:avLst/>
                <a:gdLst/>
                <a:ahLst/>
                <a:cxnLst/>
                <a:rect r="r" b="b" t="t" l="l"/>
                <a:pathLst>
                  <a:path h="280777" w="979937">
                    <a:moveTo>
                      <a:pt x="43696" y="0"/>
                    </a:moveTo>
                    <a:lnTo>
                      <a:pt x="936240" y="0"/>
                    </a:lnTo>
                    <a:cubicBezTo>
                      <a:pt x="960373" y="0"/>
                      <a:pt x="979937" y="19563"/>
                      <a:pt x="979937" y="43696"/>
                    </a:cubicBezTo>
                    <a:lnTo>
                      <a:pt x="979937" y="237081"/>
                    </a:lnTo>
                    <a:cubicBezTo>
                      <a:pt x="979937" y="261213"/>
                      <a:pt x="960373" y="280777"/>
                      <a:pt x="936240" y="280777"/>
                    </a:cubicBezTo>
                    <a:lnTo>
                      <a:pt x="43696" y="280777"/>
                    </a:lnTo>
                    <a:cubicBezTo>
                      <a:pt x="19563" y="280777"/>
                      <a:pt x="0" y="261213"/>
                      <a:pt x="0" y="237081"/>
                    </a:cubicBezTo>
                    <a:lnTo>
                      <a:pt x="0" y="43696"/>
                    </a:lnTo>
                    <a:cubicBezTo>
                      <a:pt x="0" y="19563"/>
                      <a:pt x="19563" y="0"/>
                      <a:pt x="4369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9525"/>
                <a:ext cx="979937" cy="2712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36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664282" y="4578203"/>
              <a:ext cx="5044502" cy="232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7414" indent="-178707" lvl="1">
                <a:lnSpc>
                  <a:spcPts val="1986"/>
                </a:lnSpc>
                <a:buFont typeface="Arial"/>
                <a:buChar char="•"/>
              </a:pPr>
              <a:r>
                <a:rPr lang="en-US" sz="165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Facilities Development &amp; Management</a:t>
              </a:r>
            </a:p>
            <a:p>
              <a:pPr algn="l">
                <a:lnSpc>
                  <a:spcPts val="1986"/>
                </a:lnSpc>
              </a:pPr>
            </a:p>
            <a:p>
              <a:pPr algn="l" marL="357414" indent="-178707" lvl="1">
                <a:lnSpc>
                  <a:spcPts val="1986"/>
                </a:lnSpc>
                <a:buFont typeface="Arial"/>
                <a:buChar char="•"/>
              </a:pPr>
              <a:r>
                <a:rPr lang="en-US" sz="165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Operations &amp; Maintenance Teams</a:t>
              </a:r>
            </a:p>
            <a:p>
              <a:pPr algn="l">
                <a:lnSpc>
                  <a:spcPts val="1986"/>
                </a:lnSpc>
              </a:pPr>
            </a:p>
            <a:p>
              <a:pPr algn="l" marL="357414" indent="-178707" lvl="1">
                <a:lnSpc>
                  <a:spcPts val="1986"/>
                </a:lnSpc>
                <a:buFont typeface="Arial"/>
                <a:buChar char="•"/>
              </a:pPr>
              <a:r>
                <a:rPr lang="en-US" sz="165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School of Sustainability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08131" y="2391442"/>
              <a:ext cx="4556805" cy="1329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4"/>
                </a:lnSpc>
              </a:pPr>
              <a:r>
                <a:rPr lang="en-US" sz="3523" b="true">
                  <a:solidFill>
                    <a:srgbClr val="132F4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Primary Stakeholders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7519948" y="4449390"/>
              <a:ext cx="5044502" cy="232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57414" indent="-178707" lvl="1">
                <a:lnSpc>
                  <a:spcPts val="1986"/>
                </a:lnSpc>
                <a:buFont typeface="Arial"/>
                <a:buChar char="•"/>
              </a:pPr>
              <a:r>
                <a:rPr lang="en-US" sz="165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Students &amp; Faculty</a:t>
              </a:r>
            </a:p>
            <a:p>
              <a:pPr algn="just">
                <a:lnSpc>
                  <a:spcPts val="1986"/>
                </a:lnSpc>
              </a:pPr>
            </a:p>
            <a:p>
              <a:pPr algn="just" marL="357414" indent="-178707" lvl="1">
                <a:lnSpc>
                  <a:spcPts val="1986"/>
                </a:lnSpc>
                <a:buFont typeface="Arial"/>
                <a:buChar char="•"/>
              </a:pPr>
              <a:r>
                <a:rPr lang="en-US" sz="165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Local Community</a:t>
              </a:r>
            </a:p>
            <a:p>
              <a:pPr algn="just">
                <a:lnSpc>
                  <a:spcPts val="1986"/>
                </a:lnSpc>
              </a:pPr>
            </a:p>
            <a:p>
              <a:pPr algn="just" marL="357414" indent="-178707" lvl="1">
                <a:lnSpc>
                  <a:spcPts val="1986"/>
                </a:lnSpc>
                <a:buFont typeface="Arial"/>
                <a:buChar char="•"/>
              </a:pPr>
              <a:r>
                <a:rPr lang="en-US" sz="165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ASU Leadership </a:t>
              </a:r>
            </a:p>
            <a:p>
              <a:pPr algn="just">
                <a:lnSpc>
                  <a:spcPts val="1986"/>
                </a:lnSpc>
              </a:pPr>
            </a:p>
            <a:p>
              <a:pPr algn="just" marL="357414" indent="-178707" lvl="1">
                <a:lnSpc>
                  <a:spcPts val="1986"/>
                </a:lnSpc>
                <a:buFont typeface="Arial"/>
                <a:buChar char="•"/>
              </a:pPr>
              <a:r>
                <a:rPr lang="en-US" sz="165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Finance &amp; Administration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856416" y="2576491"/>
              <a:ext cx="4287994" cy="701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4"/>
                </a:lnSpc>
              </a:pPr>
              <a:r>
                <a:rPr lang="en-US" sz="3523" b="true">
                  <a:solidFill>
                    <a:srgbClr val="132F4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Beneficiaries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7875240" y="0"/>
                </a:moveTo>
                <a:lnTo>
                  <a:pt x="19641250" y="14000427"/>
                </a:lnTo>
                <a:lnTo>
                  <a:pt x="11766010" y="20618808"/>
                </a:lnTo>
                <a:lnTo>
                  <a:pt x="0" y="6618381"/>
                </a:lnTo>
                <a:lnTo>
                  <a:pt x="7875240" y="0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2419673" y="4086537"/>
            <a:ext cx="8188621" cy="81886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3064225" y="-1410872"/>
            <a:ext cx="6128450" cy="8157671"/>
          </a:xfrm>
          <a:custGeom>
            <a:avLst/>
            <a:gdLst/>
            <a:ahLst/>
            <a:cxnLst/>
            <a:rect r="r" b="b" t="t" l="l"/>
            <a:pathLst>
              <a:path h="8157671" w="6128450">
                <a:moveTo>
                  <a:pt x="6128450" y="0"/>
                </a:moveTo>
                <a:lnTo>
                  <a:pt x="0" y="0"/>
                </a:lnTo>
                <a:lnTo>
                  <a:pt x="0" y="8157671"/>
                </a:lnTo>
                <a:lnTo>
                  <a:pt x="6128450" y="8157671"/>
                </a:lnTo>
                <a:lnTo>
                  <a:pt x="61284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22494">
            <a:off x="929241" y="-243608"/>
            <a:ext cx="3208141" cy="521323"/>
          </a:xfrm>
          <a:custGeom>
            <a:avLst/>
            <a:gdLst/>
            <a:ahLst/>
            <a:cxnLst/>
            <a:rect r="r" b="b" t="t" l="l"/>
            <a:pathLst>
              <a:path h="521323" w="3208141">
                <a:moveTo>
                  <a:pt x="0" y="0"/>
                </a:moveTo>
                <a:lnTo>
                  <a:pt x="3208140" y="0"/>
                </a:lnTo>
                <a:lnTo>
                  <a:pt x="3208140" y="521323"/>
                </a:lnTo>
                <a:lnTo>
                  <a:pt x="0" y="521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30133" y="3495571"/>
            <a:ext cx="4034984" cy="4546460"/>
          </a:xfrm>
          <a:custGeom>
            <a:avLst/>
            <a:gdLst/>
            <a:ahLst/>
            <a:cxnLst/>
            <a:rect r="r" b="b" t="t" l="l"/>
            <a:pathLst>
              <a:path h="4546460" w="4034984">
                <a:moveTo>
                  <a:pt x="0" y="0"/>
                </a:moveTo>
                <a:lnTo>
                  <a:pt x="4034983" y="0"/>
                </a:lnTo>
                <a:lnTo>
                  <a:pt x="4034983" y="4546460"/>
                </a:lnTo>
                <a:lnTo>
                  <a:pt x="0" y="4546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002" y="1869985"/>
            <a:ext cx="11506671" cy="20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3"/>
              </a:lnSpc>
            </a:pPr>
            <a:r>
              <a:rPr lang="en-US" sz="71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How it is solved today &amp; issues with status quo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3737442" y="1828357"/>
            <a:ext cx="534559" cy="53455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004721" y="7682059"/>
            <a:ext cx="2215212" cy="359972"/>
          </a:xfrm>
          <a:custGeom>
            <a:avLst/>
            <a:gdLst/>
            <a:ahLst/>
            <a:cxnLst/>
            <a:rect r="r" b="b" t="t" l="l"/>
            <a:pathLst>
              <a:path h="359972" w="2215212">
                <a:moveTo>
                  <a:pt x="0" y="0"/>
                </a:moveTo>
                <a:lnTo>
                  <a:pt x="2215212" y="0"/>
                </a:lnTo>
                <a:lnTo>
                  <a:pt x="2215212" y="359972"/>
                </a:lnTo>
                <a:lnTo>
                  <a:pt x="0" y="35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84477" y="2772410"/>
            <a:ext cx="3589148" cy="358914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8835" y="0"/>
                  </a:moveTo>
                  <a:lnTo>
                    <a:pt x="663965" y="0"/>
                  </a:lnTo>
                  <a:cubicBezTo>
                    <a:pt x="703438" y="0"/>
                    <a:pt x="741295" y="15681"/>
                    <a:pt x="769207" y="43593"/>
                  </a:cubicBezTo>
                  <a:cubicBezTo>
                    <a:pt x="797119" y="71505"/>
                    <a:pt x="812800" y="109362"/>
                    <a:pt x="812800" y="148835"/>
                  </a:cubicBezTo>
                  <a:lnTo>
                    <a:pt x="812800" y="663965"/>
                  </a:lnTo>
                  <a:cubicBezTo>
                    <a:pt x="812800" y="703438"/>
                    <a:pt x="797119" y="741295"/>
                    <a:pt x="769207" y="769207"/>
                  </a:cubicBezTo>
                  <a:cubicBezTo>
                    <a:pt x="741295" y="797119"/>
                    <a:pt x="703438" y="812800"/>
                    <a:pt x="663965" y="812800"/>
                  </a:cubicBezTo>
                  <a:lnTo>
                    <a:pt x="148835" y="812800"/>
                  </a:lnTo>
                  <a:cubicBezTo>
                    <a:pt x="109362" y="812800"/>
                    <a:pt x="71505" y="797119"/>
                    <a:pt x="43593" y="769207"/>
                  </a:cubicBezTo>
                  <a:cubicBezTo>
                    <a:pt x="15681" y="741295"/>
                    <a:pt x="0" y="703438"/>
                    <a:pt x="0" y="663965"/>
                  </a:cubicBezTo>
                  <a:lnTo>
                    <a:pt x="0" y="148835"/>
                  </a:lnTo>
                  <a:cubicBezTo>
                    <a:pt x="0" y="109362"/>
                    <a:pt x="15681" y="71505"/>
                    <a:pt x="43593" y="43593"/>
                  </a:cubicBezTo>
                  <a:cubicBezTo>
                    <a:pt x="71505" y="15681"/>
                    <a:pt x="109362" y="0"/>
                    <a:pt x="148835" y="0"/>
                  </a:cubicBezTo>
                  <a:close/>
                </a:path>
              </a:pathLst>
            </a:custGeom>
            <a:blipFill>
              <a:blip r:embed="rId7"/>
              <a:stretch>
                <a:fillRect l="-16703" t="0" r="-16703" b="0"/>
              </a:stretch>
            </a:blipFill>
            <a:ln w="27622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213596" y="6381092"/>
            <a:ext cx="3443614" cy="559587"/>
          </a:xfrm>
          <a:custGeom>
            <a:avLst/>
            <a:gdLst/>
            <a:ahLst/>
            <a:cxnLst/>
            <a:rect r="r" b="b" t="t" l="l"/>
            <a:pathLst>
              <a:path h="559587" w="3443614">
                <a:moveTo>
                  <a:pt x="0" y="0"/>
                </a:moveTo>
                <a:lnTo>
                  <a:pt x="3443614" y="0"/>
                </a:lnTo>
                <a:lnTo>
                  <a:pt x="3443614" y="559587"/>
                </a:lnTo>
                <a:lnTo>
                  <a:pt x="0" y="559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779051" y="5028282"/>
            <a:ext cx="2666552" cy="266655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00331" y="0"/>
                  </a:moveTo>
                  <a:lnTo>
                    <a:pt x="612469" y="0"/>
                  </a:lnTo>
                  <a:cubicBezTo>
                    <a:pt x="665600" y="0"/>
                    <a:pt x="716555" y="21106"/>
                    <a:pt x="754124" y="58676"/>
                  </a:cubicBezTo>
                  <a:cubicBezTo>
                    <a:pt x="791694" y="96245"/>
                    <a:pt x="812800" y="147200"/>
                    <a:pt x="812800" y="200331"/>
                  </a:cubicBezTo>
                  <a:lnTo>
                    <a:pt x="812800" y="612469"/>
                  </a:lnTo>
                  <a:cubicBezTo>
                    <a:pt x="812800" y="665600"/>
                    <a:pt x="791694" y="716555"/>
                    <a:pt x="754124" y="754124"/>
                  </a:cubicBezTo>
                  <a:cubicBezTo>
                    <a:pt x="716555" y="791694"/>
                    <a:pt x="665600" y="812800"/>
                    <a:pt x="612469" y="812800"/>
                  </a:cubicBezTo>
                  <a:lnTo>
                    <a:pt x="200331" y="812800"/>
                  </a:lnTo>
                  <a:cubicBezTo>
                    <a:pt x="147200" y="812800"/>
                    <a:pt x="96245" y="791694"/>
                    <a:pt x="58676" y="754124"/>
                  </a:cubicBezTo>
                  <a:cubicBezTo>
                    <a:pt x="21106" y="716555"/>
                    <a:pt x="0" y="665600"/>
                    <a:pt x="0" y="612469"/>
                  </a:cubicBezTo>
                  <a:lnTo>
                    <a:pt x="0" y="200331"/>
                  </a:lnTo>
                  <a:cubicBezTo>
                    <a:pt x="0" y="147200"/>
                    <a:pt x="21106" y="96245"/>
                    <a:pt x="58676" y="58676"/>
                  </a:cubicBezTo>
                  <a:cubicBezTo>
                    <a:pt x="96245" y="21106"/>
                    <a:pt x="147200" y="0"/>
                    <a:pt x="200331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5588" r="0" b="0"/>
              </a:stretch>
            </a:blipFill>
            <a:ln w="2571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2469258" y="6190733"/>
            <a:ext cx="109034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Examples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51097" y="7269977"/>
            <a:ext cx="79252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Issue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27449" y="5076675"/>
            <a:ext cx="2639824" cy="683241"/>
          </a:xfrm>
          <a:custGeom>
            <a:avLst/>
            <a:gdLst/>
            <a:ahLst/>
            <a:cxnLst/>
            <a:rect r="r" b="b" t="t" l="l"/>
            <a:pathLst>
              <a:path h="683241" w="2639824">
                <a:moveTo>
                  <a:pt x="0" y="0"/>
                </a:moveTo>
                <a:lnTo>
                  <a:pt x="2639824" y="0"/>
                </a:lnTo>
                <a:lnTo>
                  <a:pt x="2639824" y="683242"/>
                </a:lnTo>
                <a:lnTo>
                  <a:pt x="0" y="6832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6087" t="0" r="-49384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44688" y="5304088"/>
            <a:ext cx="2805347" cy="26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90511" y="5943083"/>
            <a:ext cx="232909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Technicians walk arrays and check panels by eye.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90511" y="7114009"/>
            <a:ext cx="208077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Slow, costly, and easy to miss faults.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4644053" y="5076675"/>
            <a:ext cx="2639824" cy="683241"/>
          </a:xfrm>
          <a:custGeom>
            <a:avLst/>
            <a:gdLst/>
            <a:ahLst/>
            <a:cxnLst/>
            <a:rect r="r" b="b" t="t" l="l"/>
            <a:pathLst>
              <a:path h="683241" w="2639824">
                <a:moveTo>
                  <a:pt x="0" y="0"/>
                </a:moveTo>
                <a:lnTo>
                  <a:pt x="2639824" y="0"/>
                </a:lnTo>
                <a:lnTo>
                  <a:pt x="2639824" y="683242"/>
                </a:lnTo>
                <a:lnTo>
                  <a:pt x="0" y="6832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6087" t="0" r="-49384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561291" y="5185026"/>
            <a:ext cx="2805347" cy="49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Visual Inspection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76807" y="5913670"/>
            <a:ext cx="272744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Measures voltage / current to flag underperforming panels.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42863" y="6990184"/>
            <a:ext cx="263982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655">
                <a:solidFill>
                  <a:srgbClr val="132F4C"/>
                </a:solidFill>
                <a:latin typeface="Poppins"/>
                <a:ea typeface="Poppins"/>
                <a:cs typeface="Poppins"/>
                <a:sym typeface="Poppins"/>
              </a:rPr>
              <a:t>Detects symptoms but not the root visual cause (dust?, crack? hotspot?)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7642863" y="5088243"/>
            <a:ext cx="2639824" cy="683241"/>
          </a:xfrm>
          <a:custGeom>
            <a:avLst/>
            <a:gdLst/>
            <a:ahLst/>
            <a:cxnLst/>
            <a:rect r="r" b="b" t="t" l="l"/>
            <a:pathLst>
              <a:path h="683241" w="2639824">
                <a:moveTo>
                  <a:pt x="0" y="0"/>
                </a:moveTo>
                <a:lnTo>
                  <a:pt x="2639824" y="0"/>
                </a:lnTo>
                <a:lnTo>
                  <a:pt x="2639824" y="683242"/>
                </a:lnTo>
                <a:lnTo>
                  <a:pt x="0" y="6832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6087" t="0" r="-49384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557138" y="5201375"/>
            <a:ext cx="2805347" cy="49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</a:pPr>
            <a:r>
              <a:rPr lang="en-US" sz="18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Electrical Performance Monitoring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19641250" y="14000427"/>
                </a:moveTo>
                <a:lnTo>
                  <a:pt x="7875240" y="0"/>
                </a:lnTo>
                <a:lnTo>
                  <a:pt x="0" y="6618381"/>
                </a:lnTo>
                <a:lnTo>
                  <a:pt x="11766010" y="20618808"/>
                </a:lnTo>
                <a:lnTo>
                  <a:pt x="19641250" y="14000427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180091">
            <a:off x="15091792" y="7155339"/>
            <a:ext cx="3461576" cy="4114800"/>
          </a:xfrm>
          <a:custGeom>
            <a:avLst/>
            <a:gdLst/>
            <a:ahLst/>
            <a:cxnLst/>
            <a:rect r="r" b="b" t="t" l="l"/>
            <a:pathLst>
              <a:path h="4114800" w="3461576">
                <a:moveTo>
                  <a:pt x="346157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461575" y="0"/>
                </a:lnTo>
                <a:lnTo>
                  <a:pt x="3461575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80091">
            <a:off x="-265367" y="-983139"/>
            <a:ext cx="3461576" cy="4114800"/>
          </a:xfrm>
          <a:custGeom>
            <a:avLst/>
            <a:gdLst/>
            <a:ahLst/>
            <a:cxnLst/>
            <a:rect r="r" b="b" t="t" l="l"/>
            <a:pathLst>
              <a:path h="4114800" w="3461576">
                <a:moveTo>
                  <a:pt x="0" y="0"/>
                </a:moveTo>
                <a:lnTo>
                  <a:pt x="3461575" y="0"/>
                </a:lnTo>
                <a:lnTo>
                  <a:pt x="34615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691034">
            <a:off x="625145" y="118979"/>
            <a:ext cx="2385838" cy="387699"/>
          </a:xfrm>
          <a:custGeom>
            <a:avLst/>
            <a:gdLst/>
            <a:ahLst/>
            <a:cxnLst/>
            <a:rect r="r" b="b" t="t" l="l"/>
            <a:pathLst>
              <a:path h="387699" w="2385838">
                <a:moveTo>
                  <a:pt x="0" y="0"/>
                </a:moveTo>
                <a:lnTo>
                  <a:pt x="2385837" y="0"/>
                </a:lnTo>
                <a:lnTo>
                  <a:pt x="2385837" y="387698"/>
                </a:lnTo>
                <a:lnTo>
                  <a:pt x="0" y="387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16299" y="6120735"/>
            <a:ext cx="2215928" cy="2215928"/>
          </a:xfrm>
          <a:custGeom>
            <a:avLst/>
            <a:gdLst/>
            <a:ahLst/>
            <a:cxnLst/>
            <a:rect r="r" b="b" t="t" l="l"/>
            <a:pathLst>
              <a:path h="2215928" w="2215928">
                <a:moveTo>
                  <a:pt x="0" y="0"/>
                </a:moveTo>
                <a:lnTo>
                  <a:pt x="2215928" y="0"/>
                </a:lnTo>
                <a:lnTo>
                  <a:pt x="2215928" y="2215928"/>
                </a:lnTo>
                <a:lnTo>
                  <a:pt x="0" y="2215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61289" y="8004887"/>
            <a:ext cx="4083392" cy="663551"/>
          </a:xfrm>
          <a:custGeom>
            <a:avLst/>
            <a:gdLst/>
            <a:ahLst/>
            <a:cxnLst/>
            <a:rect r="r" b="b" t="t" l="l"/>
            <a:pathLst>
              <a:path h="663551" w="4083392">
                <a:moveTo>
                  <a:pt x="0" y="0"/>
                </a:moveTo>
                <a:lnTo>
                  <a:pt x="4083392" y="0"/>
                </a:lnTo>
                <a:lnTo>
                  <a:pt x="4083392" y="663551"/>
                </a:lnTo>
                <a:lnTo>
                  <a:pt x="0" y="663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58907" y="8004887"/>
            <a:ext cx="4083392" cy="663551"/>
          </a:xfrm>
          <a:custGeom>
            <a:avLst/>
            <a:gdLst/>
            <a:ahLst/>
            <a:cxnLst/>
            <a:rect r="r" b="b" t="t" l="l"/>
            <a:pathLst>
              <a:path h="663551" w="4083392">
                <a:moveTo>
                  <a:pt x="0" y="0"/>
                </a:moveTo>
                <a:lnTo>
                  <a:pt x="4083392" y="0"/>
                </a:lnTo>
                <a:lnTo>
                  <a:pt x="4083392" y="663551"/>
                </a:lnTo>
                <a:lnTo>
                  <a:pt x="0" y="663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38589" y="4576944"/>
            <a:ext cx="4779800" cy="4779800"/>
          </a:xfrm>
          <a:custGeom>
            <a:avLst/>
            <a:gdLst/>
            <a:ahLst/>
            <a:cxnLst/>
            <a:rect r="r" b="b" t="t" l="l"/>
            <a:pathLst>
              <a:path h="4779800" w="4779800">
                <a:moveTo>
                  <a:pt x="0" y="0"/>
                </a:moveTo>
                <a:lnTo>
                  <a:pt x="4779800" y="0"/>
                </a:lnTo>
                <a:lnTo>
                  <a:pt x="4779800" y="4779800"/>
                </a:lnTo>
                <a:lnTo>
                  <a:pt x="0" y="4779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8613" t="-16513" r="-17633" b="-1360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94488" y="2058434"/>
            <a:ext cx="1764812" cy="1751576"/>
          </a:xfrm>
          <a:custGeom>
            <a:avLst/>
            <a:gdLst/>
            <a:ahLst/>
            <a:cxnLst/>
            <a:rect r="r" b="b" t="t" l="l"/>
            <a:pathLst>
              <a:path h="1751576" w="1764812">
                <a:moveTo>
                  <a:pt x="0" y="0"/>
                </a:moveTo>
                <a:lnTo>
                  <a:pt x="1764812" y="0"/>
                </a:lnTo>
                <a:lnTo>
                  <a:pt x="1764812" y="1751576"/>
                </a:lnTo>
                <a:lnTo>
                  <a:pt x="0" y="1751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46768" y="4519251"/>
            <a:ext cx="4779800" cy="4779800"/>
          </a:xfrm>
          <a:custGeom>
            <a:avLst/>
            <a:gdLst/>
            <a:ahLst/>
            <a:cxnLst/>
            <a:rect r="r" b="b" t="t" l="l"/>
            <a:pathLst>
              <a:path h="4779800" w="4779800">
                <a:moveTo>
                  <a:pt x="0" y="0"/>
                </a:moveTo>
                <a:lnTo>
                  <a:pt x="4779800" y="0"/>
                </a:lnTo>
                <a:lnTo>
                  <a:pt x="4779800" y="4779800"/>
                </a:lnTo>
                <a:lnTo>
                  <a:pt x="0" y="4779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8613" t="-16513" r="-17633" b="-1360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828792" y="9299051"/>
            <a:ext cx="499979" cy="49997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9547" y="3599256"/>
            <a:ext cx="3752037" cy="757301"/>
            <a:chOff x="0" y="0"/>
            <a:chExt cx="988191" cy="1994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8191" cy="199454"/>
            </a:xfrm>
            <a:custGeom>
              <a:avLst/>
              <a:gdLst/>
              <a:ahLst/>
              <a:cxnLst/>
              <a:rect r="r" b="b" t="t" l="l"/>
              <a:pathLst>
                <a:path h="199454" w="988191">
                  <a:moveTo>
                    <a:pt x="43331" y="0"/>
                  </a:moveTo>
                  <a:lnTo>
                    <a:pt x="944860" y="0"/>
                  </a:lnTo>
                  <a:cubicBezTo>
                    <a:pt x="968791" y="0"/>
                    <a:pt x="988191" y="19400"/>
                    <a:pt x="988191" y="43331"/>
                  </a:cubicBezTo>
                  <a:lnTo>
                    <a:pt x="988191" y="156123"/>
                  </a:lnTo>
                  <a:cubicBezTo>
                    <a:pt x="988191" y="167615"/>
                    <a:pt x="983626" y="178636"/>
                    <a:pt x="975499" y="186762"/>
                  </a:cubicBezTo>
                  <a:cubicBezTo>
                    <a:pt x="967373" y="194889"/>
                    <a:pt x="956352" y="199454"/>
                    <a:pt x="944860" y="199454"/>
                  </a:cubicBezTo>
                  <a:lnTo>
                    <a:pt x="43331" y="199454"/>
                  </a:lnTo>
                  <a:cubicBezTo>
                    <a:pt x="31839" y="199454"/>
                    <a:pt x="20818" y="194889"/>
                    <a:pt x="12691" y="186762"/>
                  </a:cubicBezTo>
                  <a:cubicBezTo>
                    <a:pt x="4565" y="178636"/>
                    <a:pt x="0" y="167615"/>
                    <a:pt x="0" y="156123"/>
                  </a:cubicBezTo>
                  <a:lnTo>
                    <a:pt x="0" y="43331"/>
                  </a:lnTo>
                  <a:cubicBezTo>
                    <a:pt x="0" y="31839"/>
                    <a:pt x="4565" y="20818"/>
                    <a:pt x="12691" y="12691"/>
                  </a:cubicBezTo>
                  <a:cubicBezTo>
                    <a:pt x="20818" y="4565"/>
                    <a:pt x="31839" y="0"/>
                    <a:pt x="433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988191" cy="189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3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61289" y="3599256"/>
            <a:ext cx="3783377" cy="872371"/>
            <a:chOff x="0" y="0"/>
            <a:chExt cx="996445" cy="2297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96445" cy="229760"/>
            </a:xfrm>
            <a:custGeom>
              <a:avLst/>
              <a:gdLst/>
              <a:ahLst/>
              <a:cxnLst/>
              <a:rect r="r" b="b" t="t" l="l"/>
              <a:pathLst>
                <a:path h="229760" w="996445">
                  <a:moveTo>
                    <a:pt x="42972" y="0"/>
                  </a:moveTo>
                  <a:lnTo>
                    <a:pt x="953473" y="0"/>
                  </a:lnTo>
                  <a:cubicBezTo>
                    <a:pt x="964870" y="0"/>
                    <a:pt x="975800" y="4527"/>
                    <a:pt x="983859" y="12586"/>
                  </a:cubicBezTo>
                  <a:cubicBezTo>
                    <a:pt x="991917" y="20645"/>
                    <a:pt x="996445" y="31575"/>
                    <a:pt x="996445" y="42972"/>
                  </a:cubicBezTo>
                  <a:lnTo>
                    <a:pt x="996445" y="186788"/>
                  </a:lnTo>
                  <a:cubicBezTo>
                    <a:pt x="996445" y="198185"/>
                    <a:pt x="991917" y="209115"/>
                    <a:pt x="983859" y="217174"/>
                  </a:cubicBezTo>
                  <a:cubicBezTo>
                    <a:pt x="975800" y="225233"/>
                    <a:pt x="964870" y="229760"/>
                    <a:pt x="953473" y="229760"/>
                  </a:cubicBezTo>
                  <a:lnTo>
                    <a:pt x="42972" y="229760"/>
                  </a:lnTo>
                  <a:cubicBezTo>
                    <a:pt x="31575" y="229760"/>
                    <a:pt x="20645" y="225233"/>
                    <a:pt x="12586" y="217174"/>
                  </a:cubicBezTo>
                  <a:cubicBezTo>
                    <a:pt x="4527" y="209115"/>
                    <a:pt x="0" y="198185"/>
                    <a:pt x="0" y="186788"/>
                  </a:cubicBezTo>
                  <a:lnTo>
                    <a:pt x="0" y="42972"/>
                  </a:lnTo>
                  <a:cubicBezTo>
                    <a:pt x="0" y="31575"/>
                    <a:pt x="4527" y="20645"/>
                    <a:pt x="12586" y="12586"/>
                  </a:cubicBezTo>
                  <a:cubicBezTo>
                    <a:pt x="20645" y="4527"/>
                    <a:pt x="31575" y="0"/>
                    <a:pt x="429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996445" cy="220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3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40613" y="1524688"/>
            <a:ext cx="16298979" cy="193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68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How our solution helps &amp; why we need Computer Vision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69547" y="5301329"/>
            <a:ext cx="4453038" cy="380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0676" indent="-210338" lvl="1">
              <a:lnSpc>
                <a:spcPts val="2338"/>
              </a:lnSpc>
              <a:buFont typeface="Arial"/>
              <a:buChar char="•"/>
            </a:pP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Takes regular photos of solar panels</a:t>
            </a:r>
          </a:p>
          <a:p>
            <a:pPr algn="l">
              <a:lnSpc>
                <a:spcPts val="2338"/>
              </a:lnSpc>
            </a:pPr>
          </a:p>
          <a:p>
            <a:pPr algn="l" marL="420676" indent="-210338" lvl="1">
              <a:lnSpc>
                <a:spcPts val="2338"/>
              </a:lnSpc>
              <a:buFont typeface="Arial"/>
              <a:buChar char="•"/>
            </a:pP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Automatically spots dirt, cracks, hotspots, and other issues.</a:t>
            </a:r>
          </a:p>
          <a:p>
            <a:pPr algn="l">
              <a:lnSpc>
                <a:spcPts val="2338"/>
              </a:lnSpc>
            </a:pPr>
          </a:p>
          <a:p>
            <a:pPr algn="l" marL="420676" indent="-210338" lvl="1">
              <a:lnSpc>
                <a:spcPts val="2338"/>
              </a:lnSpc>
              <a:buFont typeface="Arial"/>
              <a:buChar char="•"/>
            </a:pP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Finds problems early before they reduce energy or cause damage</a:t>
            </a:r>
          </a:p>
          <a:p>
            <a:pPr algn="l">
              <a:lnSpc>
                <a:spcPts val="2338"/>
              </a:lnSpc>
            </a:pPr>
          </a:p>
          <a:p>
            <a:pPr algn="l" marL="420676" indent="-210338" lvl="1">
              <a:lnSpc>
                <a:spcPts val="2338"/>
              </a:lnSpc>
              <a:buFont typeface="Arial"/>
              <a:buChar char="•"/>
            </a:pP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Shows maintenance teams exactly which panels need attention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19687" y="3804907"/>
            <a:ext cx="3417603" cy="5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3523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HOW?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38826" y="5301329"/>
            <a:ext cx="4128317" cy="32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0000" indent="-195000" lvl="1">
              <a:lnSpc>
                <a:spcPts val="2167"/>
              </a:lnSpc>
              <a:buFont typeface="Arial"/>
              <a:buChar char="•"/>
            </a:pPr>
            <a:r>
              <a:rPr lang="en-US" sz="18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operational and maintenance costs through automated, accurate detection.</a:t>
            </a:r>
          </a:p>
          <a:p>
            <a:pPr algn="just">
              <a:lnSpc>
                <a:spcPts val="2167"/>
              </a:lnSpc>
            </a:pPr>
          </a:p>
          <a:p>
            <a:pPr algn="just" marL="390000" indent="-195000" lvl="1">
              <a:lnSpc>
                <a:spcPts val="2167"/>
              </a:lnSpc>
              <a:buFont typeface="Arial"/>
              <a:buChar char="•"/>
            </a:pPr>
            <a:r>
              <a:rPr lang="en-US" sz="18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Computer vision looks at photos like human, but can check thousands of panels quickly and consistently.</a:t>
            </a:r>
          </a:p>
          <a:p>
            <a:pPr algn="just">
              <a:lnSpc>
                <a:spcPts val="2167"/>
              </a:lnSpc>
            </a:pPr>
          </a:p>
          <a:p>
            <a:pPr algn="just" marL="390000" indent="-195000" lvl="1">
              <a:lnSpc>
                <a:spcPts val="2167"/>
              </a:lnSpc>
              <a:buFont typeface="Arial"/>
              <a:buChar char="•"/>
            </a:pPr>
            <a:r>
              <a:rPr lang="en-US" sz="18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CV models learn from historical images, so detection improves over time.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28670" y="3720631"/>
            <a:ext cx="3215995" cy="5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3523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WHY?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297301" y="3977906"/>
            <a:ext cx="3176097" cy="5469154"/>
          </a:xfrm>
          <a:custGeom>
            <a:avLst/>
            <a:gdLst/>
            <a:ahLst/>
            <a:cxnLst/>
            <a:rect r="r" b="b" t="t" l="l"/>
            <a:pathLst>
              <a:path h="5469154" w="3176097">
                <a:moveTo>
                  <a:pt x="0" y="0"/>
                </a:moveTo>
                <a:lnTo>
                  <a:pt x="3176098" y="0"/>
                </a:lnTo>
                <a:lnTo>
                  <a:pt x="3176098" y="5469154"/>
                </a:lnTo>
                <a:lnTo>
                  <a:pt x="0" y="5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0" y="6618381"/>
                </a:moveTo>
                <a:lnTo>
                  <a:pt x="11766010" y="20618808"/>
                </a:lnTo>
                <a:lnTo>
                  <a:pt x="19641250" y="14000427"/>
                </a:lnTo>
                <a:lnTo>
                  <a:pt x="7875240" y="0"/>
                </a:lnTo>
                <a:lnTo>
                  <a:pt x="0" y="6618381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70185">
            <a:off x="7571938" y="6379874"/>
            <a:ext cx="2215928" cy="2215928"/>
          </a:xfrm>
          <a:custGeom>
            <a:avLst/>
            <a:gdLst/>
            <a:ahLst/>
            <a:cxnLst/>
            <a:rect r="r" b="b" t="t" l="l"/>
            <a:pathLst>
              <a:path h="2215928" w="2215928">
                <a:moveTo>
                  <a:pt x="0" y="0"/>
                </a:moveTo>
                <a:lnTo>
                  <a:pt x="2215928" y="0"/>
                </a:lnTo>
                <a:lnTo>
                  <a:pt x="2215928" y="2215928"/>
                </a:lnTo>
                <a:lnTo>
                  <a:pt x="0" y="221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87852" y="6324771"/>
            <a:ext cx="3527714" cy="3504626"/>
          </a:xfrm>
          <a:custGeom>
            <a:avLst/>
            <a:gdLst/>
            <a:ahLst/>
            <a:cxnLst/>
            <a:rect r="r" b="b" t="t" l="l"/>
            <a:pathLst>
              <a:path h="3504626" w="3527714">
                <a:moveTo>
                  <a:pt x="0" y="0"/>
                </a:moveTo>
                <a:lnTo>
                  <a:pt x="3527714" y="0"/>
                </a:lnTo>
                <a:lnTo>
                  <a:pt x="3527714" y="3504625"/>
                </a:lnTo>
                <a:lnTo>
                  <a:pt x="0" y="3504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682" t="-1228" r="-4372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9396" y="6222173"/>
            <a:ext cx="817805" cy="1149813"/>
          </a:xfrm>
          <a:custGeom>
            <a:avLst/>
            <a:gdLst/>
            <a:ahLst/>
            <a:cxnLst/>
            <a:rect r="r" b="b" t="t" l="l"/>
            <a:pathLst>
              <a:path h="1149813" w="817805">
                <a:moveTo>
                  <a:pt x="0" y="0"/>
                </a:moveTo>
                <a:lnTo>
                  <a:pt x="817805" y="0"/>
                </a:lnTo>
                <a:lnTo>
                  <a:pt x="817805" y="1149813"/>
                </a:lnTo>
                <a:lnTo>
                  <a:pt x="0" y="1149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7126142" y="6324771"/>
            <a:ext cx="3527714" cy="3504626"/>
          </a:xfrm>
          <a:custGeom>
            <a:avLst/>
            <a:gdLst/>
            <a:ahLst/>
            <a:cxnLst/>
            <a:rect r="r" b="b" t="t" l="l"/>
            <a:pathLst>
              <a:path h="3504626" w="3527714">
                <a:moveTo>
                  <a:pt x="0" y="0"/>
                </a:moveTo>
                <a:lnTo>
                  <a:pt x="3527715" y="0"/>
                </a:lnTo>
                <a:lnTo>
                  <a:pt x="3527715" y="3504625"/>
                </a:lnTo>
                <a:lnTo>
                  <a:pt x="0" y="3504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682" t="-1228" r="-4372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37687" y="6222173"/>
            <a:ext cx="817805" cy="1149813"/>
          </a:xfrm>
          <a:custGeom>
            <a:avLst/>
            <a:gdLst/>
            <a:ahLst/>
            <a:cxnLst/>
            <a:rect r="r" b="b" t="t" l="l"/>
            <a:pathLst>
              <a:path h="1149813" w="817805">
                <a:moveTo>
                  <a:pt x="0" y="0"/>
                </a:moveTo>
                <a:lnTo>
                  <a:pt x="817804" y="0"/>
                </a:lnTo>
                <a:lnTo>
                  <a:pt x="817804" y="1149813"/>
                </a:lnTo>
                <a:lnTo>
                  <a:pt x="0" y="1149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2696372" y="6324771"/>
            <a:ext cx="3527714" cy="3504626"/>
          </a:xfrm>
          <a:custGeom>
            <a:avLst/>
            <a:gdLst/>
            <a:ahLst/>
            <a:cxnLst/>
            <a:rect r="r" b="b" t="t" l="l"/>
            <a:pathLst>
              <a:path h="3504626" w="3527714">
                <a:moveTo>
                  <a:pt x="0" y="0"/>
                </a:moveTo>
                <a:lnTo>
                  <a:pt x="3527715" y="0"/>
                </a:lnTo>
                <a:lnTo>
                  <a:pt x="3527715" y="3504625"/>
                </a:lnTo>
                <a:lnTo>
                  <a:pt x="0" y="3504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682" t="-1228" r="-4372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07917" y="6222173"/>
            <a:ext cx="817805" cy="1149813"/>
          </a:xfrm>
          <a:custGeom>
            <a:avLst/>
            <a:gdLst/>
            <a:ahLst/>
            <a:cxnLst/>
            <a:rect r="r" b="b" t="t" l="l"/>
            <a:pathLst>
              <a:path h="1149813" w="817805">
                <a:moveTo>
                  <a:pt x="0" y="0"/>
                </a:moveTo>
                <a:lnTo>
                  <a:pt x="817805" y="0"/>
                </a:lnTo>
                <a:lnTo>
                  <a:pt x="817805" y="1149813"/>
                </a:lnTo>
                <a:lnTo>
                  <a:pt x="0" y="1149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1339" y="9829765"/>
            <a:ext cx="2813756" cy="457235"/>
          </a:xfrm>
          <a:custGeom>
            <a:avLst/>
            <a:gdLst/>
            <a:ahLst/>
            <a:cxnLst/>
            <a:rect r="r" b="b" t="t" l="l"/>
            <a:pathLst>
              <a:path h="457235" w="2813756">
                <a:moveTo>
                  <a:pt x="0" y="0"/>
                </a:moveTo>
                <a:lnTo>
                  <a:pt x="2813756" y="0"/>
                </a:lnTo>
                <a:lnTo>
                  <a:pt x="2813756" y="457235"/>
                </a:lnTo>
                <a:lnTo>
                  <a:pt x="0" y="457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83121" y="9829765"/>
            <a:ext cx="2813756" cy="457235"/>
          </a:xfrm>
          <a:custGeom>
            <a:avLst/>
            <a:gdLst/>
            <a:ahLst/>
            <a:cxnLst/>
            <a:rect r="r" b="b" t="t" l="l"/>
            <a:pathLst>
              <a:path h="457235" w="2813756">
                <a:moveTo>
                  <a:pt x="0" y="0"/>
                </a:moveTo>
                <a:lnTo>
                  <a:pt x="2813756" y="0"/>
                </a:lnTo>
                <a:lnTo>
                  <a:pt x="2813756" y="457235"/>
                </a:lnTo>
                <a:lnTo>
                  <a:pt x="0" y="457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36843" y="9829765"/>
            <a:ext cx="2813756" cy="457235"/>
          </a:xfrm>
          <a:custGeom>
            <a:avLst/>
            <a:gdLst/>
            <a:ahLst/>
            <a:cxnLst/>
            <a:rect r="r" b="b" t="t" l="l"/>
            <a:pathLst>
              <a:path h="457235" w="2813756">
                <a:moveTo>
                  <a:pt x="0" y="0"/>
                </a:moveTo>
                <a:lnTo>
                  <a:pt x="2813757" y="0"/>
                </a:lnTo>
                <a:lnTo>
                  <a:pt x="2813757" y="457235"/>
                </a:lnTo>
                <a:lnTo>
                  <a:pt x="0" y="457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73024" y="5941721"/>
            <a:ext cx="2813756" cy="457235"/>
          </a:xfrm>
          <a:custGeom>
            <a:avLst/>
            <a:gdLst/>
            <a:ahLst/>
            <a:cxnLst/>
            <a:rect r="r" b="b" t="t" l="l"/>
            <a:pathLst>
              <a:path h="457235" w="2813756">
                <a:moveTo>
                  <a:pt x="0" y="0"/>
                </a:moveTo>
                <a:lnTo>
                  <a:pt x="2813757" y="0"/>
                </a:lnTo>
                <a:lnTo>
                  <a:pt x="2813757" y="457235"/>
                </a:lnTo>
                <a:lnTo>
                  <a:pt x="0" y="457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5400000">
            <a:off x="15296643" y="4429919"/>
            <a:ext cx="617672" cy="61767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400000">
            <a:off x="1336497" y="2398856"/>
            <a:ext cx="3527714" cy="3504626"/>
          </a:xfrm>
          <a:custGeom>
            <a:avLst/>
            <a:gdLst/>
            <a:ahLst/>
            <a:cxnLst/>
            <a:rect r="r" b="b" t="t" l="l"/>
            <a:pathLst>
              <a:path h="3504626" w="3527714">
                <a:moveTo>
                  <a:pt x="0" y="0"/>
                </a:moveTo>
                <a:lnTo>
                  <a:pt x="3527714" y="0"/>
                </a:lnTo>
                <a:lnTo>
                  <a:pt x="3527714" y="3504626"/>
                </a:lnTo>
                <a:lnTo>
                  <a:pt x="0" y="3504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682" t="-1228" r="-4372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3310" y="2190977"/>
            <a:ext cx="817805" cy="1149813"/>
          </a:xfrm>
          <a:custGeom>
            <a:avLst/>
            <a:gdLst/>
            <a:ahLst/>
            <a:cxnLst/>
            <a:rect r="r" b="b" t="t" l="l"/>
            <a:pathLst>
              <a:path h="1149813" w="817805">
                <a:moveTo>
                  <a:pt x="0" y="0"/>
                </a:moveTo>
                <a:lnTo>
                  <a:pt x="817805" y="0"/>
                </a:lnTo>
                <a:lnTo>
                  <a:pt x="817805" y="1149813"/>
                </a:lnTo>
                <a:lnTo>
                  <a:pt x="0" y="1149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7128637" y="2425551"/>
            <a:ext cx="3527714" cy="3504626"/>
          </a:xfrm>
          <a:custGeom>
            <a:avLst/>
            <a:gdLst/>
            <a:ahLst/>
            <a:cxnLst/>
            <a:rect r="r" b="b" t="t" l="l"/>
            <a:pathLst>
              <a:path h="3504626" w="3527714">
                <a:moveTo>
                  <a:pt x="0" y="0"/>
                </a:moveTo>
                <a:lnTo>
                  <a:pt x="3527715" y="0"/>
                </a:lnTo>
                <a:lnTo>
                  <a:pt x="3527715" y="3504626"/>
                </a:lnTo>
                <a:lnTo>
                  <a:pt x="0" y="3504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682" t="-1228" r="-4372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37687" y="2092809"/>
            <a:ext cx="817805" cy="1149813"/>
          </a:xfrm>
          <a:custGeom>
            <a:avLst/>
            <a:gdLst/>
            <a:ahLst/>
            <a:cxnLst/>
            <a:rect r="r" b="b" t="t" l="l"/>
            <a:pathLst>
              <a:path h="1149813" w="817805">
                <a:moveTo>
                  <a:pt x="0" y="0"/>
                </a:moveTo>
                <a:lnTo>
                  <a:pt x="817804" y="0"/>
                </a:lnTo>
                <a:lnTo>
                  <a:pt x="817804" y="1149814"/>
                </a:lnTo>
                <a:lnTo>
                  <a:pt x="0" y="1149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12615591" y="2300689"/>
            <a:ext cx="3527714" cy="3504626"/>
          </a:xfrm>
          <a:custGeom>
            <a:avLst/>
            <a:gdLst/>
            <a:ahLst/>
            <a:cxnLst/>
            <a:rect r="r" b="b" t="t" l="l"/>
            <a:pathLst>
              <a:path h="3504626" w="3527714">
                <a:moveTo>
                  <a:pt x="0" y="0"/>
                </a:moveTo>
                <a:lnTo>
                  <a:pt x="3527715" y="0"/>
                </a:lnTo>
                <a:lnTo>
                  <a:pt x="3527715" y="3504625"/>
                </a:lnTo>
                <a:lnTo>
                  <a:pt x="0" y="3504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682" t="-1228" r="-4372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622405" y="2092809"/>
            <a:ext cx="817805" cy="1149813"/>
          </a:xfrm>
          <a:custGeom>
            <a:avLst/>
            <a:gdLst/>
            <a:ahLst/>
            <a:cxnLst/>
            <a:rect r="r" b="b" t="t" l="l"/>
            <a:pathLst>
              <a:path h="1149813" w="817805">
                <a:moveTo>
                  <a:pt x="0" y="0"/>
                </a:moveTo>
                <a:lnTo>
                  <a:pt x="817805" y="0"/>
                </a:lnTo>
                <a:lnTo>
                  <a:pt x="817805" y="1149814"/>
                </a:lnTo>
                <a:lnTo>
                  <a:pt x="0" y="1149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2950888">
            <a:off x="14402306" y="4387129"/>
            <a:ext cx="5713988" cy="928523"/>
          </a:xfrm>
          <a:custGeom>
            <a:avLst/>
            <a:gdLst/>
            <a:ahLst/>
            <a:cxnLst/>
            <a:rect r="r" b="b" t="t" l="l"/>
            <a:pathLst>
              <a:path h="928523" w="5713988">
                <a:moveTo>
                  <a:pt x="0" y="0"/>
                </a:moveTo>
                <a:lnTo>
                  <a:pt x="5713988" y="0"/>
                </a:lnTo>
                <a:lnTo>
                  <a:pt x="5713988" y="928523"/>
                </a:lnTo>
                <a:lnTo>
                  <a:pt x="0" y="9285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5400000">
            <a:off x="15442211" y="798082"/>
            <a:ext cx="461236" cy="46123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08299" y="5941721"/>
            <a:ext cx="2813756" cy="457235"/>
          </a:xfrm>
          <a:custGeom>
            <a:avLst/>
            <a:gdLst/>
            <a:ahLst/>
            <a:cxnLst/>
            <a:rect r="r" b="b" t="t" l="l"/>
            <a:pathLst>
              <a:path h="457235" w="2813756">
                <a:moveTo>
                  <a:pt x="0" y="0"/>
                </a:moveTo>
                <a:lnTo>
                  <a:pt x="2813756" y="0"/>
                </a:lnTo>
                <a:lnTo>
                  <a:pt x="2813756" y="457235"/>
                </a:lnTo>
                <a:lnTo>
                  <a:pt x="0" y="457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56062" y="5805683"/>
            <a:ext cx="2813756" cy="457235"/>
          </a:xfrm>
          <a:custGeom>
            <a:avLst/>
            <a:gdLst/>
            <a:ahLst/>
            <a:cxnLst/>
            <a:rect r="r" b="b" t="t" l="l"/>
            <a:pathLst>
              <a:path h="457235" w="2813756">
                <a:moveTo>
                  <a:pt x="0" y="0"/>
                </a:moveTo>
                <a:lnTo>
                  <a:pt x="2813756" y="0"/>
                </a:lnTo>
                <a:lnTo>
                  <a:pt x="2813756" y="457235"/>
                </a:lnTo>
                <a:lnTo>
                  <a:pt x="0" y="457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134019" y="2965291"/>
            <a:ext cx="1932669" cy="1886099"/>
          </a:xfrm>
          <a:custGeom>
            <a:avLst/>
            <a:gdLst/>
            <a:ahLst/>
            <a:cxnLst/>
            <a:rect r="r" b="b" t="t" l="l"/>
            <a:pathLst>
              <a:path h="1886099" w="1932669">
                <a:moveTo>
                  <a:pt x="0" y="0"/>
                </a:moveTo>
                <a:lnTo>
                  <a:pt x="1932670" y="0"/>
                </a:lnTo>
                <a:lnTo>
                  <a:pt x="1932670" y="1886099"/>
                </a:lnTo>
                <a:lnTo>
                  <a:pt x="0" y="1886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927123" y="2960684"/>
            <a:ext cx="1925753" cy="2033782"/>
          </a:xfrm>
          <a:custGeom>
            <a:avLst/>
            <a:gdLst/>
            <a:ahLst/>
            <a:cxnLst/>
            <a:rect r="r" b="b" t="t" l="l"/>
            <a:pathLst>
              <a:path h="2033782" w="1925753">
                <a:moveTo>
                  <a:pt x="0" y="0"/>
                </a:moveTo>
                <a:lnTo>
                  <a:pt x="1925753" y="0"/>
                </a:lnTo>
                <a:lnTo>
                  <a:pt x="1925753" y="2033782"/>
                </a:lnTo>
                <a:lnTo>
                  <a:pt x="0" y="20337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804" t="0" r="-2804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452273" y="2932685"/>
            <a:ext cx="1854351" cy="1854351"/>
          </a:xfrm>
          <a:custGeom>
            <a:avLst/>
            <a:gdLst/>
            <a:ahLst/>
            <a:cxnLst/>
            <a:rect r="r" b="b" t="t" l="l"/>
            <a:pathLst>
              <a:path h="1854351" w="1854351">
                <a:moveTo>
                  <a:pt x="0" y="0"/>
                </a:moveTo>
                <a:lnTo>
                  <a:pt x="1854351" y="0"/>
                </a:lnTo>
                <a:lnTo>
                  <a:pt x="1854351" y="1854351"/>
                </a:lnTo>
                <a:lnTo>
                  <a:pt x="0" y="18543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025198" y="6895219"/>
            <a:ext cx="1957493" cy="2057878"/>
          </a:xfrm>
          <a:custGeom>
            <a:avLst/>
            <a:gdLst/>
            <a:ahLst/>
            <a:cxnLst/>
            <a:rect r="r" b="b" t="t" l="l"/>
            <a:pathLst>
              <a:path h="2057878" w="1957493">
                <a:moveTo>
                  <a:pt x="0" y="0"/>
                </a:moveTo>
                <a:lnTo>
                  <a:pt x="1957493" y="0"/>
                </a:lnTo>
                <a:lnTo>
                  <a:pt x="1957493" y="2057877"/>
                </a:lnTo>
                <a:lnTo>
                  <a:pt x="0" y="20578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927123" y="6913306"/>
            <a:ext cx="1845355" cy="1893917"/>
          </a:xfrm>
          <a:custGeom>
            <a:avLst/>
            <a:gdLst/>
            <a:ahLst/>
            <a:cxnLst/>
            <a:rect r="r" b="b" t="t" l="l"/>
            <a:pathLst>
              <a:path h="1893917" w="1845355">
                <a:moveTo>
                  <a:pt x="0" y="0"/>
                </a:moveTo>
                <a:lnTo>
                  <a:pt x="1845355" y="0"/>
                </a:lnTo>
                <a:lnTo>
                  <a:pt x="1845355" y="1893918"/>
                </a:lnTo>
                <a:lnTo>
                  <a:pt x="0" y="18939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525722" y="6895219"/>
            <a:ext cx="1880860" cy="1857052"/>
          </a:xfrm>
          <a:custGeom>
            <a:avLst/>
            <a:gdLst/>
            <a:ahLst/>
            <a:cxnLst/>
            <a:rect r="r" b="b" t="t" l="l"/>
            <a:pathLst>
              <a:path h="1857052" w="1880860">
                <a:moveTo>
                  <a:pt x="0" y="0"/>
                </a:moveTo>
                <a:lnTo>
                  <a:pt x="1880859" y="0"/>
                </a:lnTo>
                <a:lnTo>
                  <a:pt x="1880859" y="1857051"/>
                </a:lnTo>
                <a:lnTo>
                  <a:pt x="0" y="18570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348041" y="626641"/>
            <a:ext cx="15714723" cy="101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1"/>
              </a:lnSpc>
            </a:pPr>
            <a:r>
              <a:rPr lang="en-US" sz="6925" b="true">
                <a:solidFill>
                  <a:srgbClr val="132F4C"/>
                </a:solidFill>
                <a:latin typeface="Poppins Bold"/>
                <a:ea typeface="Poppins Bold"/>
                <a:cs typeface="Poppins Bold"/>
                <a:sym typeface="Poppins Bold"/>
              </a:rPr>
              <a:t>End-to-end Product Solution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5123" y="6581931"/>
            <a:ext cx="946351" cy="43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84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0850" y="9210271"/>
            <a:ext cx="3573124" cy="33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10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&amp; Alerts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073414" y="6581931"/>
            <a:ext cx="946351" cy="43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84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67807" y="9213160"/>
            <a:ext cx="4049374" cy="33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10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Maintenance Workflow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643644" y="6581931"/>
            <a:ext cx="946351" cy="43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84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435542" y="9239250"/>
            <a:ext cx="4049374" cy="33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10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Monitoring &amp; Retaining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00874" y="5280168"/>
            <a:ext cx="3573124" cy="33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10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Image Capture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867807" y="5280168"/>
            <a:ext cx="4049374" cy="33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10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Ingestion &amp; Storage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11285" y="5282336"/>
            <a:ext cx="4049374" cy="33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10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CV Inference service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562863" y="2436827"/>
            <a:ext cx="946351" cy="43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84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073414" y="2289144"/>
            <a:ext cx="946351" cy="43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84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83768" y="2387312"/>
            <a:ext cx="946351" cy="43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84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name="Group 48" id="48"/>
          <p:cNvGrpSpPr/>
          <p:nvPr/>
        </p:nvGrpSpPr>
        <p:grpSpPr>
          <a:xfrm rot="-10800000">
            <a:off x="16484917" y="-1805166"/>
            <a:ext cx="8188621" cy="8188621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7801533">
            <a:off x="-1942757" y="8042914"/>
            <a:ext cx="3071710" cy="3071710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-3107865">
            <a:off x="-1292021" y="1210697"/>
            <a:ext cx="4545205" cy="738596"/>
          </a:xfrm>
          <a:custGeom>
            <a:avLst/>
            <a:gdLst/>
            <a:ahLst/>
            <a:cxnLst/>
            <a:rect r="r" b="b" t="t" l="l"/>
            <a:pathLst>
              <a:path h="738596" w="4545205">
                <a:moveTo>
                  <a:pt x="0" y="0"/>
                </a:moveTo>
                <a:lnTo>
                  <a:pt x="4545205" y="0"/>
                </a:lnTo>
                <a:lnTo>
                  <a:pt x="4545205" y="738595"/>
                </a:lnTo>
                <a:lnTo>
                  <a:pt x="0" y="7385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2997371">
            <a:off x="-676625" y="-5165904"/>
            <a:ext cx="19641250" cy="20618808"/>
          </a:xfrm>
          <a:custGeom>
            <a:avLst/>
            <a:gdLst/>
            <a:ahLst/>
            <a:cxnLst/>
            <a:rect r="r" b="b" t="t" l="l"/>
            <a:pathLst>
              <a:path h="20618808" w="19641250">
                <a:moveTo>
                  <a:pt x="0" y="6618381"/>
                </a:moveTo>
                <a:lnTo>
                  <a:pt x="11766010" y="20618808"/>
                </a:lnTo>
                <a:lnTo>
                  <a:pt x="19641250" y="14000427"/>
                </a:lnTo>
                <a:lnTo>
                  <a:pt x="7875240" y="0"/>
                </a:lnTo>
                <a:lnTo>
                  <a:pt x="0" y="6618381"/>
                </a:lnTo>
                <a:close/>
              </a:path>
            </a:pathLst>
          </a:custGeom>
          <a:blipFill>
            <a:blip r:embed="rId2"/>
            <a:stretch>
              <a:fillRect l="-47501" t="0" r="-475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397673" y="4087994"/>
            <a:ext cx="3527714" cy="3504626"/>
          </a:xfrm>
          <a:custGeom>
            <a:avLst/>
            <a:gdLst/>
            <a:ahLst/>
            <a:cxnLst/>
            <a:rect r="r" b="b" t="t" l="l"/>
            <a:pathLst>
              <a:path h="3504626" w="3527714">
                <a:moveTo>
                  <a:pt x="0" y="0"/>
                </a:moveTo>
                <a:lnTo>
                  <a:pt x="3527715" y="0"/>
                </a:lnTo>
                <a:lnTo>
                  <a:pt x="3527715" y="3504626"/>
                </a:lnTo>
                <a:lnTo>
                  <a:pt x="0" y="3504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682" t="-1228" r="-4372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4146" y="3889491"/>
            <a:ext cx="817805" cy="1149813"/>
          </a:xfrm>
          <a:custGeom>
            <a:avLst/>
            <a:gdLst/>
            <a:ahLst/>
            <a:cxnLst/>
            <a:rect r="r" b="b" t="t" l="l"/>
            <a:pathLst>
              <a:path h="1149813" w="817805">
                <a:moveTo>
                  <a:pt x="0" y="0"/>
                </a:moveTo>
                <a:lnTo>
                  <a:pt x="817805" y="0"/>
                </a:lnTo>
                <a:lnTo>
                  <a:pt x="817805" y="1149813"/>
                </a:lnTo>
                <a:lnTo>
                  <a:pt x="0" y="114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538846" y="4087994"/>
            <a:ext cx="3527714" cy="3504626"/>
          </a:xfrm>
          <a:custGeom>
            <a:avLst/>
            <a:gdLst/>
            <a:ahLst/>
            <a:cxnLst/>
            <a:rect r="r" b="b" t="t" l="l"/>
            <a:pathLst>
              <a:path h="3504626" w="3527714">
                <a:moveTo>
                  <a:pt x="0" y="0"/>
                </a:moveTo>
                <a:lnTo>
                  <a:pt x="3527715" y="0"/>
                </a:lnTo>
                <a:lnTo>
                  <a:pt x="3527715" y="3504626"/>
                </a:lnTo>
                <a:lnTo>
                  <a:pt x="0" y="3504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682" t="-1228" r="-4372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75319" y="3889491"/>
            <a:ext cx="817805" cy="1149813"/>
          </a:xfrm>
          <a:custGeom>
            <a:avLst/>
            <a:gdLst/>
            <a:ahLst/>
            <a:cxnLst/>
            <a:rect r="r" b="b" t="t" l="l"/>
            <a:pathLst>
              <a:path h="1149813" w="817805">
                <a:moveTo>
                  <a:pt x="0" y="0"/>
                </a:moveTo>
                <a:lnTo>
                  <a:pt x="817804" y="0"/>
                </a:lnTo>
                <a:lnTo>
                  <a:pt x="817804" y="1149813"/>
                </a:lnTo>
                <a:lnTo>
                  <a:pt x="0" y="114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05974">
            <a:off x="13772270" y="7976410"/>
            <a:ext cx="6029179" cy="1136491"/>
          </a:xfrm>
          <a:custGeom>
            <a:avLst/>
            <a:gdLst/>
            <a:ahLst/>
            <a:cxnLst/>
            <a:rect r="r" b="b" t="t" l="l"/>
            <a:pathLst>
              <a:path h="1136491" w="6029179">
                <a:moveTo>
                  <a:pt x="0" y="0"/>
                </a:moveTo>
                <a:lnTo>
                  <a:pt x="6029179" y="0"/>
                </a:lnTo>
                <a:lnTo>
                  <a:pt x="6029179" y="1136491"/>
                </a:lnTo>
                <a:lnTo>
                  <a:pt x="0" y="11364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8844" t="0" r="0" b="-4542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539075">
            <a:off x="17026778" y="9024110"/>
            <a:ext cx="2371503" cy="385369"/>
          </a:xfrm>
          <a:custGeom>
            <a:avLst/>
            <a:gdLst/>
            <a:ahLst/>
            <a:cxnLst/>
            <a:rect r="r" b="b" t="t" l="l"/>
            <a:pathLst>
              <a:path h="385369" w="2371503">
                <a:moveTo>
                  <a:pt x="0" y="0"/>
                </a:moveTo>
                <a:lnTo>
                  <a:pt x="2371503" y="0"/>
                </a:lnTo>
                <a:lnTo>
                  <a:pt x="2371503" y="385370"/>
                </a:lnTo>
                <a:lnTo>
                  <a:pt x="0" y="38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90707">
            <a:off x="18003156" y="3551829"/>
            <a:ext cx="1201558" cy="7178021"/>
          </a:xfrm>
          <a:custGeom>
            <a:avLst/>
            <a:gdLst/>
            <a:ahLst/>
            <a:cxnLst/>
            <a:rect r="r" b="b" t="t" l="l"/>
            <a:pathLst>
              <a:path h="7178021" w="1201558">
                <a:moveTo>
                  <a:pt x="0" y="0"/>
                </a:moveTo>
                <a:lnTo>
                  <a:pt x="1201558" y="0"/>
                </a:lnTo>
                <a:lnTo>
                  <a:pt x="1201558" y="7178021"/>
                </a:lnTo>
                <a:lnTo>
                  <a:pt x="0" y="71780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2419" r="-317628" b="-1105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16492" y="3889491"/>
            <a:ext cx="817805" cy="1149813"/>
          </a:xfrm>
          <a:custGeom>
            <a:avLst/>
            <a:gdLst/>
            <a:ahLst/>
            <a:cxnLst/>
            <a:rect r="r" b="b" t="t" l="l"/>
            <a:pathLst>
              <a:path h="1149813" w="817805">
                <a:moveTo>
                  <a:pt x="0" y="0"/>
                </a:moveTo>
                <a:lnTo>
                  <a:pt x="817804" y="0"/>
                </a:lnTo>
                <a:lnTo>
                  <a:pt x="817804" y="1149813"/>
                </a:lnTo>
                <a:lnTo>
                  <a:pt x="0" y="114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567464" y="9258300"/>
            <a:ext cx="461236" cy="46123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754652" y="7592988"/>
            <a:ext cx="2813756" cy="457235"/>
          </a:xfrm>
          <a:custGeom>
            <a:avLst/>
            <a:gdLst/>
            <a:ahLst/>
            <a:cxnLst/>
            <a:rect r="r" b="b" t="t" l="l"/>
            <a:pathLst>
              <a:path h="457235" w="2813756">
                <a:moveTo>
                  <a:pt x="0" y="0"/>
                </a:moveTo>
                <a:lnTo>
                  <a:pt x="2813757" y="0"/>
                </a:lnTo>
                <a:lnTo>
                  <a:pt x="2813757" y="457236"/>
                </a:lnTo>
                <a:lnTo>
                  <a:pt x="0" y="457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79317" y="7592988"/>
            <a:ext cx="2813756" cy="457235"/>
          </a:xfrm>
          <a:custGeom>
            <a:avLst/>
            <a:gdLst/>
            <a:ahLst/>
            <a:cxnLst/>
            <a:rect r="r" b="b" t="t" l="l"/>
            <a:pathLst>
              <a:path h="457235" w="2813756">
                <a:moveTo>
                  <a:pt x="0" y="0"/>
                </a:moveTo>
                <a:lnTo>
                  <a:pt x="2813756" y="0"/>
                </a:lnTo>
                <a:lnTo>
                  <a:pt x="2813756" y="457236"/>
                </a:lnTo>
                <a:lnTo>
                  <a:pt x="0" y="457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03982" y="7592988"/>
            <a:ext cx="2813756" cy="457235"/>
          </a:xfrm>
          <a:custGeom>
            <a:avLst/>
            <a:gdLst/>
            <a:ahLst/>
            <a:cxnLst/>
            <a:rect r="r" b="b" t="t" l="l"/>
            <a:pathLst>
              <a:path h="457235" w="2813756">
                <a:moveTo>
                  <a:pt x="0" y="0"/>
                </a:moveTo>
                <a:lnTo>
                  <a:pt x="2813756" y="0"/>
                </a:lnTo>
                <a:lnTo>
                  <a:pt x="2813756" y="457236"/>
                </a:lnTo>
                <a:lnTo>
                  <a:pt x="0" y="457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5400000">
            <a:off x="16215869" y="1028700"/>
            <a:ext cx="617672" cy="61767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2F4C">
                    <a:alpha val="100000"/>
                  </a:srgbClr>
                </a:gs>
                <a:gs pos="50000">
                  <a:srgbClr val="132F4C">
                    <a:alpha val="100000"/>
                  </a:srgbClr>
                </a:gs>
                <a:gs pos="100000">
                  <a:srgbClr val="38D0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5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02354" y="676324"/>
            <a:ext cx="14721359" cy="8280765"/>
          </a:xfrm>
          <a:custGeom>
            <a:avLst/>
            <a:gdLst/>
            <a:ahLst/>
            <a:cxnLst/>
            <a:rect r="r" b="b" t="t" l="l"/>
            <a:pathLst>
              <a:path h="8280765" w="14721359">
                <a:moveTo>
                  <a:pt x="0" y="0"/>
                </a:moveTo>
                <a:lnTo>
                  <a:pt x="14721359" y="0"/>
                </a:lnTo>
                <a:lnTo>
                  <a:pt x="14721359" y="8280765"/>
                </a:lnTo>
                <a:lnTo>
                  <a:pt x="0" y="82807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800095">
            <a:off x="-1076456" y="-862462"/>
            <a:ext cx="4557621" cy="6066716"/>
          </a:xfrm>
          <a:custGeom>
            <a:avLst/>
            <a:gdLst/>
            <a:ahLst/>
            <a:cxnLst/>
            <a:rect r="r" b="b" t="t" l="l"/>
            <a:pathLst>
              <a:path h="6066716" w="4557621">
                <a:moveTo>
                  <a:pt x="4557620" y="0"/>
                </a:moveTo>
                <a:lnTo>
                  <a:pt x="0" y="0"/>
                </a:lnTo>
                <a:lnTo>
                  <a:pt x="0" y="6066716"/>
                </a:lnTo>
                <a:lnTo>
                  <a:pt x="4557620" y="6066716"/>
                </a:lnTo>
                <a:lnTo>
                  <a:pt x="455762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980735" y="909462"/>
            <a:ext cx="736910" cy="73691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DAG6qyjEqgE</dc:identifier>
  <dcterms:modified xsi:type="dcterms:W3CDTF">2011-08-01T06:04:30Z</dcterms:modified>
  <cp:revision>1</cp:revision>
  <dc:title>CIS 515</dc:title>
</cp:coreProperties>
</file>